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media/image43.jpg" ContentType="image/png"/>
  <Override PartName="/ppt/notesSlides/notesSlide14.xml" ContentType="application/vnd.openxmlformats-officedocument.presentationml.notesSlide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89" r:id="rId3"/>
    <p:sldId id="294" r:id="rId4"/>
    <p:sldId id="273" r:id="rId5"/>
    <p:sldId id="266" r:id="rId6"/>
    <p:sldId id="303" r:id="rId7"/>
    <p:sldId id="304" r:id="rId8"/>
    <p:sldId id="305" r:id="rId9"/>
    <p:sldId id="322" r:id="rId10"/>
    <p:sldId id="308" r:id="rId11"/>
    <p:sldId id="312" r:id="rId12"/>
    <p:sldId id="306" r:id="rId13"/>
    <p:sldId id="324" r:id="rId14"/>
    <p:sldId id="259" r:id="rId15"/>
    <p:sldId id="326" r:id="rId16"/>
    <p:sldId id="323" r:id="rId17"/>
    <p:sldId id="279" r:id="rId18"/>
    <p:sldId id="264" r:id="rId19"/>
    <p:sldId id="263" r:id="rId20"/>
    <p:sldId id="262" r:id="rId21"/>
    <p:sldId id="310" r:id="rId22"/>
    <p:sldId id="314" r:id="rId23"/>
    <p:sldId id="315" r:id="rId24"/>
    <p:sldId id="316" r:id="rId25"/>
    <p:sldId id="311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5232" autoAdjust="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5T21:03:27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5T21:03:27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5T17:33:46.6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5T21:03:27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9E842-1B71-4FDF-8546-7CFAC534C405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757D-DE5A-4CD1-82FB-678E1CF7B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09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603763/how-to-upgrade-judges-with-machine-learnin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echnologyreview.com/s/604122/the-financial-world-wants-to-open-ais-black-boxes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everyone. I am Bhavya Ghai, 3</a:t>
            </a:r>
            <a:r>
              <a:rPr lang="en-US" baseline="30000" dirty="0"/>
              <a:t>rd</a:t>
            </a:r>
            <a:r>
              <a:rPr lang="en-US" dirty="0"/>
              <a:t> year PhD student working with Prof Klaus Mueller.</a:t>
            </a:r>
          </a:p>
          <a:p>
            <a:r>
              <a:rPr lang="en-US" dirty="0"/>
              <a:t>Today, I will be talking about my ongoing research project, WEBVis</a:t>
            </a:r>
          </a:p>
          <a:p>
            <a:r>
              <a:rPr lang="en-US" dirty="0"/>
              <a:t>WEBVis stands for Word Embedding Bias Visualization</a:t>
            </a:r>
          </a:p>
          <a:p>
            <a:r>
              <a:rPr lang="en-US" dirty="0"/>
              <a:t>This work falls under the big umbrella of Algorithmic Bias</a:t>
            </a:r>
          </a:p>
          <a:p>
            <a:r>
              <a:rPr lang="en-US" dirty="0"/>
              <a:t>So lets first see what is algorithmic bias?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13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word embedding is biased, then all downstream application will be </a:t>
            </a:r>
            <a:r>
              <a:rPr lang="en-US" dirty="0" err="1"/>
              <a:t>plaqued</a:t>
            </a:r>
            <a:endParaRPr lang="en-US" dirty="0"/>
          </a:p>
          <a:p>
            <a:r>
              <a:rPr lang="en-US" dirty="0"/>
              <a:t>Word embedding reflect values,  of society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 reflect values,  of society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23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definitions of fairness and every paper talks about one definition or other so all of the results can be questioned</a:t>
            </a:r>
          </a:p>
          <a:p>
            <a:r>
              <a:rPr lang="en-US" dirty="0"/>
              <a:t>Fairness – Without a concrete definition of bias, how can you model it correctly. Different research groups are not on the same page.</a:t>
            </a:r>
          </a:p>
          <a:p>
            <a:r>
              <a:rPr lang="en-US" dirty="0"/>
              <a:t>Transparency – Given a decision, we can’t ask why? </a:t>
            </a:r>
          </a:p>
          <a:p>
            <a:r>
              <a:rPr lang="en-US" dirty="0"/>
              <a:t>Accountability – Who’s responsible? Can be we punish algorithm? Should we punish its developers (who can’t fully understand its </a:t>
            </a:r>
            <a:r>
              <a:rPr lang="en-US" dirty="0" err="1"/>
              <a:t>behaviour</a:t>
            </a:r>
            <a:r>
              <a:rPr lang="en-US" dirty="0"/>
              <a:t>)? </a:t>
            </a:r>
          </a:p>
          <a:p>
            <a:r>
              <a:rPr lang="en-US" dirty="0"/>
              <a:t>Domain knowledge – Deep learning models are just mathematical formulations which can be useful sometimes. They don’t understand emotions, cultures, human values,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Trust – Given that these algorithms </a:t>
            </a:r>
            <a:r>
              <a:rPr lang="en-US" dirty="0" err="1"/>
              <a:t>mighn’t</a:t>
            </a:r>
            <a:r>
              <a:rPr lang="en-US" dirty="0"/>
              <a:t> be fair. We can’t ask them any questions. We can’t punish them either. Can we trust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“fairness through unawareness,” however, fails due to the existence of “redundant encodings.” Even if a particular attribute is not present in the data, combinations of other attributes can act as a proxy.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stage – data is modified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– model is modified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 – results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modeified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2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embedding reflect values,  of society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73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1200" dirty="0"/>
              <a:t>Can be instrumental in auditing pretrained word embedding before deploying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1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the students looking for some new interesting topic to work on, I  will recommend Algorithmic Bias.  It’s a hot topic these days &amp; the potential to have substantial social impact.</a:t>
            </a:r>
          </a:p>
          <a:p>
            <a:endParaRPr lang="en-US" dirty="0"/>
          </a:p>
          <a:p>
            <a:r>
              <a:rPr lang="en-US" dirty="0"/>
              <a:t>With that, I conclude my talk. Thank you very much!</a:t>
            </a:r>
          </a:p>
          <a:p>
            <a:r>
              <a:rPr lang="en-US" dirty="0"/>
              <a:t>I am open to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4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everyone. I am Bhavya Ghai, 3</a:t>
            </a:r>
            <a:r>
              <a:rPr lang="en-US" baseline="30000" dirty="0"/>
              <a:t>rd</a:t>
            </a:r>
            <a:r>
              <a:rPr lang="en-US" dirty="0"/>
              <a:t> year PhD student working with Prof Klaus Mueller.</a:t>
            </a:r>
          </a:p>
          <a:p>
            <a:r>
              <a:rPr lang="en-US" dirty="0"/>
              <a:t>Today, I will be talking about my ongoing research project, WEBVis</a:t>
            </a:r>
          </a:p>
          <a:p>
            <a:r>
              <a:rPr lang="en-US" dirty="0"/>
              <a:t>WEBVis stands for Word Embedding Bias Visualization</a:t>
            </a:r>
          </a:p>
          <a:p>
            <a:r>
              <a:rPr lang="en-US" dirty="0"/>
              <a:t>This work falls under the big umbrella of Algorithmic Bias</a:t>
            </a:r>
          </a:p>
          <a:p>
            <a:r>
              <a:rPr lang="en-US" dirty="0"/>
              <a:t>So lets first see what is algorithmic bias?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42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-- Human is always in control. We can monitor, intervene and override if needed</a:t>
            </a:r>
          </a:p>
          <a:p>
            <a:endParaRPr lang="en-US" dirty="0"/>
          </a:p>
          <a:p>
            <a:r>
              <a:rPr lang="en-US" dirty="0"/>
              <a:t>Domain knowledge -- Backend system relies only on numbers. Given a domain expert, our system can work on different problem domains</a:t>
            </a:r>
          </a:p>
          <a:p>
            <a:endParaRPr lang="en-US" dirty="0"/>
          </a:p>
          <a:p>
            <a:r>
              <a:rPr lang="en-US" dirty="0"/>
              <a:t>Education</a:t>
            </a:r>
          </a:p>
          <a:p>
            <a:r>
              <a:rPr lang="en-US" dirty="0"/>
              <a:t>Employment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paper is by no means the final word on this important and complex topic.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2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-- Human is always in control. We can monitor, intervene and override if needed</a:t>
            </a:r>
          </a:p>
          <a:p>
            <a:endParaRPr lang="en-US" dirty="0"/>
          </a:p>
          <a:p>
            <a:r>
              <a:rPr lang="en-US" dirty="0"/>
              <a:t>Domain knowledge -- Backend system relies only on numbers. Given a domain expert, our system can work on different problem domains</a:t>
            </a:r>
          </a:p>
          <a:p>
            <a:endParaRPr lang="en-US" dirty="0"/>
          </a:p>
          <a:p>
            <a:r>
              <a:rPr lang="en-US" dirty="0"/>
              <a:t>Education</a:t>
            </a:r>
          </a:p>
          <a:p>
            <a:r>
              <a:rPr lang="en-US" dirty="0"/>
              <a:t>Employment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paper is by no means the final word on this important and complex topic.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2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definitions of fairness and every paper talks about one definition or other so all of the results can be questioned</a:t>
            </a:r>
          </a:p>
          <a:p>
            <a:r>
              <a:rPr lang="en-US" dirty="0"/>
              <a:t>Fairness – Without a concrete definition of bias, how can you model it correctly. Different research groups are not on the same page.</a:t>
            </a:r>
          </a:p>
          <a:p>
            <a:r>
              <a:rPr lang="en-US" dirty="0"/>
              <a:t>Transparency – Given a decision, we can’t ask why? </a:t>
            </a:r>
          </a:p>
          <a:p>
            <a:r>
              <a:rPr lang="en-US" dirty="0"/>
              <a:t>Accountability – Who’s responsible? Can be we punish algorithm? Should we punish its developers (who can’t fully understand its </a:t>
            </a:r>
            <a:r>
              <a:rPr lang="en-US" dirty="0" err="1"/>
              <a:t>behaviour</a:t>
            </a:r>
            <a:r>
              <a:rPr lang="en-US" dirty="0"/>
              <a:t>)? </a:t>
            </a:r>
          </a:p>
          <a:p>
            <a:r>
              <a:rPr lang="en-US" dirty="0"/>
              <a:t>Domain knowledge – Deep learning models are just mathematical formulations which can be useful sometimes. They don’t understand emotions, cultures, human values, etc.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Trust – Given that these algorithms </a:t>
            </a:r>
            <a:r>
              <a:rPr lang="en-US" dirty="0" err="1"/>
              <a:t>mighn’t</a:t>
            </a:r>
            <a:r>
              <a:rPr lang="en-US" dirty="0"/>
              <a:t> be fair. We can’t ask them any questions. We can’t punish them either. Can we trust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5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-- Human is always in control. We can monitor, intervene and override if needed</a:t>
            </a:r>
          </a:p>
          <a:p>
            <a:endParaRPr lang="en-US" dirty="0"/>
          </a:p>
          <a:p>
            <a:r>
              <a:rPr lang="en-US" dirty="0"/>
              <a:t>Domain knowledge -- Backend system relies only on numbers. Given a domain expert, our system can work on different problem domains</a:t>
            </a:r>
          </a:p>
          <a:p>
            <a:endParaRPr lang="en-US" dirty="0"/>
          </a:p>
          <a:p>
            <a:r>
              <a:rPr lang="en-US" dirty="0"/>
              <a:t>Education</a:t>
            </a:r>
          </a:p>
          <a:p>
            <a:r>
              <a:rPr lang="en-US" dirty="0"/>
              <a:t>Employment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paper is by no means the final word on this important and complex topic.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6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E2F99B8-7893-4945-92B8-43E08A28E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– intentional or unintentional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limited experience, implicit biases, or faulty probabilistic reasoning.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– historical reasons (Florida compass scores), data collection biases(stop n frisk)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7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gets a job interview, who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gets granted parole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who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gets a loan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members of Congress with publicly available mug shots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YouTube’s recommender algorithm has a bias toward inflammatory/extremist content. If you watch Donald trump rallies, you might end up with white extremist videos. If you watch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vegatarina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videos, it might lead you to veganism 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launched same day delivery feature &amp; high return customers. All the left out neighborhoods were black.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society has given huge sacrifices to reach where we are today and we can’t let algorithms make our world more racist, sexist and stereotypical.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7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members of Congress with publicly available mug shots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YouTube’s recommender algorithm has a bias toward inflammatory/extremist content. If you watch Donald trump rallies, you might end up with white extremist videos. If you watch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vegatarina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videos, it might lead you to veganism 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launched same day delivery feature &amp; high return customers. All the left out neighborhoods were black.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society has given huge sacrifices to reach where we are today and we can’t let algorithms make our world more racist, sexist and stereotypical.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30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members of Congress with publicly available mug shots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YouTube’s recommender algorithm has a bias toward inflammatory/extremist content. If you watch Donald trump rallies, you might end up with white extremist videos. If you watch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vegatarina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videos, it might lead you to veganism 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launched same day delivery feature &amp; high return customers. All the left out neighborhoods were black.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society has given huge sacrifices to reach where we are today and we can’t let algorithms make our world more racist, sexist and stereotypical.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members of Congress with publicly available mug shots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YouTube’s recommender algorithm has a bias toward inflammatory/extremist content. If you watch Donald trump rallies, you might end up with white extremist videos. If you watch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vegatarina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videos, it might lead you to veganism 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launched same day delivery feature &amp; high return customers. All the left out neighborhoods were black.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society has given huge sacrifices to reach where we are today and we can’t let algorithms make our world more racist, sexist and stereotypical.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 members of Congress with publicly available mug shots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YouTube’s recommender algorithm has a bias toward inflammatory/extremist content. If you watch Donald trump rallies, you might end up with white extremist videos. If you watch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vegatarina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videos, it might lead you to veganism </a:t>
            </a:r>
            <a:endParaRPr lang="en-US" dirty="0"/>
          </a:p>
          <a:p>
            <a:endParaRPr lang="en-US" dirty="0"/>
          </a:p>
          <a:p>
            <a:r>
              <a:rPr lang="en-US" dirty="0"/>
              <a:t>Amazon launched same day delivery feature &amp; high return customers. All the left out neighborhoods were black.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society has given huge sacrifices to reach where we are today and we can’t let algorithms make our world more racist, sexist and stereotypical.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757D-DE5A-4CD1-82FB-678E1CF7B5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5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73B8-1724-4579-AB54-A13081430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47A30-14C4-401A-8AE0-36DB00B46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0CBEF-8967-42AC-BE36-7435E820D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31941-9699-43CA-8D6A-CD3F314C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766BE-AC42-44B1-AF09-E49CC758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3454-7DD5-427A-A458-89709875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77188-53E6-492A-AA45-9FBC80F9C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F42B-84C5-40C9-A768-8FB0B10D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838F3-2934-4799-8CC7-8AE2DEA4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5B173-D98D-4F9C-8ED5-1EBFC1B9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5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BAF99-4153-4340-ABE9-DD6ADC8D4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C3C99-C7BD-41B1-B59F-11C1047C1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71909-C506-47A2-9A72-8A426E853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EBB2B-4AC6-4D17-B79C-D8C2BB8DE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E6392-2F14-49CB-AD4D-4B0500E8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2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67F7-12EB-4485-AA00-DFEE7D53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BADA7-C84B-41D1-A46D-1E745DD85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6D05F-997B-424F-9746-1D501F257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A58D0-97D7-480D-BD8D-A3B9C58F1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48EC6-21A6-4E16-ACA8-C56B7954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4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4D74-E32F-4182-A687-6243E374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089F6-5736-4206-BE92-26C2A0CC4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E80E-1C34-4080-9A04-BCE84D69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50435-F5AF-49BC-9934-2A0C722F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9BC3E-B95C-44FB-9DD3-2F4C127A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FD2D-5D36-4FD9-98BF-4A37EB6E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9D-203D-42CC-A13F-55D84538C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F677D-F948-47B4-BA10-A5F049D78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7E9AE-0BB3-4E35-B1FC-DA051543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380C6-4D38-45B5-B64A-39C48BBB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D43CD-AFC3-478E-9386-FF1C86A8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4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05715-1C07-4FB9-B9EA-132B7809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4641E-7EF8-4B28-A227-297CFD557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9A9A-ED8C-4130-A3AB-AF526B8B4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C1FDF-8DB4-403C-8769-0E824BCB1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D03526-DFF7-403B-9947-3FB19D089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C38E5-1899-4D26-B4CF-AED7A18C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40284-B1F7-4467-985E-4B92DE9F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6475C-410D-49E6-8AA1-50AD45C7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69CD-B897-47E9-8907-ED72DDFA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2AA9B-1055-4E2B-93B8-6F8D1B7A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D626F-7CF4-4E54-8792-45A7A1C4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062D5-DA46-4477-B22D-D980BF4E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0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48FA7-F5F8-48F0-BE51-EAB4EF48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12B1D-251C-4C19-80D3-AA5AF975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F806C-8C12-418E-B06A-75D3C15B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2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341C-D400-40E1-A26E-87868917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76877-86A0-4E01-8DDC-935A15156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D6BEE-EF18-4E0D-8C29-C1DECCCE9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5F521-85A1-4505-8C6F-32A3F551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4B7C9-B98C-4A5F-A8F2-CFE98D03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ED93CC-6FA5-4B67-A02B-AF0A63E1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3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1648-B8D1-4EE0-ACB0-10228624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E8356-04D4-4EB6-926C-838E9FC92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FED53-5430-46E3-82D2-1BD87DEC4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94BFF-B6FC-495D-BE52-EFD818B1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DCA3C-46F5-4F71-AE44-13F40DF28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372A5-8D1E-454B-9FD3-013812AE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39068-79B8-40B8-BE63-8F37296A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57BE4-FE2C-44BE-A015-9656891CA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C6898-0CC2-44A5-8CEF-326A34715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EAA9E-B205-4E3D-B322-3F4BE24D9928}" type="datetimeFigureOut">
              <a:rPr lang="en-US" smtClean="0"/>
              <a:t>29/6/2020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99843-FF0C-49E9-A661-DF8A628C7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1D9B-E154-4647-BBED-9310221D1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A5A94-8D81-46D4-9410-F6DA354DC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customXml" Target="../ink/ink1.xml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g"/><Relationship Id="rId7" Type="http://schemas.microsoft.com/office/2007/relationships/hdphoto" Target="../media/hdphoto4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www.theguardian.com/technology/2017/apr/13/ai-programs-exhibit-racist-and-sexist-biases-research-reveals" TargetMode="External"/><Relationship Id="rId7" Type="http://schemas.openxmlformats.org/officeDocument/2006/relationships/hyperlink" Target="https://www.washingtonpost.com/news/answer-sheet/wp/2014/04/30/houston-teachers-sue-over-controversial-teacher-evaluation-method/?utm_term=.f7f4473eab3e" TargetMode="External"/><Relationship Id="rId2" Type="http://schemas.openxmlformats.org/officeDocument/2006/relationships/hyperlink" Target="https://www.technologyreview.com/s/608248/biased-algorithms-are-everywhere-and-no-one-seems-to-c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chnologyreview.com/s/602950/how-to-fix-silicon-valleys-sexist-algorithms/" TargetMode="External"/><Relationship Id="rId5" Type="http://schemas.openxmlformats.org/officeDocument/2006/relationships/hyperlink" Target="https://money.cnn.com/2018/07/23/technology/ai-bias-future/index.html" TargetMode="External"/><Relationship Id="rId4" Type="http://schemas.openxmlformats.org/officeDocument/2006/relationships/hyperlink" Target="https://www.nytimes.com/2015/07/10/upshot/when-algorithms-discriminate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8.jp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11" Type="http://schemas.openxmlformats.org/officeDocument/2006/relationships/image" Target="../media/image17.JPG"/><Relationship Id="rId5" Type="http://schemas.openxmlformats.org/officeDocument/2006/relationships/image" Target="../media/image12.jpg"/><Relationship Id="rId10" Type="http://schemas.openxmlformats.org/officeDocument/2006/relationships/image" Target="../media/image16.jpg"/><Relationship Id="rId4" Type="http://schemas.openxmlformats.org/officeDocument/2006/relationships/image" Target="../media/image11.jp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76FB-E7BA-49ED-935D-855916DA7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783" y="691218"/>
            <a:ext cx="11108518" cy="151030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n-lt"/>
              </a:rPr>
              <a:t>WordBias</a:t>
            </a:r>
            <a:br>
              <a:rPr lang="en-US" sz="3600" b="1" dirty="0">
                <a:solidFill>
                  <a:schemeClr val="bg1"/>
                </a:solidFill>
                <a:latin typeface="+mn-lt"/>
              </a:rPr>
            </a:br>
            <a:r>
              <a:rPr lang="en-US" sz="3600" b="1" dirty="0">
                <a:solidFill>
                  <a:schemeClr val="bg1"/>
                </a:solidFill>
                <a:latin typeface="+mn-lt"/>
              </a:rPr>
              <a:t>An Interactive Visual tool for exploring Intersectional Social biases encoded in Word Embeddings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10D49-0129-4694-B179-242FE1B32B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898" y="3907464"/>
            <a:ext cx="9228201" cy="178817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BHAVYA GHAI</a:t>
            </a:r>
          </a:p>
          <a:p>
            <a:r>
              <a:rPr lang="en-US" sz="2800" dirty="0">
                <a:solidFill>
                  <a:srgbClr val="FFFFFF"/>
                </a:solidFill>
              </a:rPr>
              <a:t>PhD Student, Computer Science Department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Adviser: Klaus Mueller</a:t>
            </a:r>
          </a:p>
        </p:txBody>
      </p:sp>
    </p:spTree>
    <p:extLst>
      <p:ext uri="{BB962C8B-B14F-4D97-AF65-F5344CB8AC3E}">
        <p14:creationId xmlns:p14="http://schemas.microsoft.com/office/powerpoint/2010/main" val="85019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Word Embeddings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50D818-76A8-467D-A460-D2B5559DBEEA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Word Embeddings are reflection of society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14:cNvPr>
              <p14:cNvContentPartPr/>
              <p14:nvPr/>
            </p14:nvContentPartPr>
            <p14:xfrm>
              <a:off x="3962211" y="60848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211" y="607585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EFACE999-4707-4A0B-AA89-A3797F428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2" y="4219257"/>
            <a:ext cx="888531" cy="1020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CA5D8E-2AE9-43A8-8B95-7B7AAB1CB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0" y="2118020"/>
            <a:ext cx="1006236" cy="1006236"/>
          </a:xfrm>
          <a:prstGeom prst="rect">
            <a:avLst/>
          </a:prstGeom>
        </p:spPr>
      </p:pic>
      <p:pic>
        <p:nvPicPr>
          <p:cNvPr id="13" name="Picture 12" descr="A picture containing ax, vector graphics&#10;&#10;Description generated with very high confidence">
            <a:extLst>
              <a:ext uri="{FF2B5EF4-FFF2-40B4-BE49-F238E27FC236}">
                <a16:creationId xmlns:a16="http://schemas.microsoft.com/office/drawing/2014/main" id="{853CDB9C-9AD0-449E-920A-F95A7627A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2" y="1237930"/>
            <a:ext cx="969536" cy="788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17EDE4-5BC0-48C0-A45C-20A9F8AD23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0" y="3227111"/>
            <a:ext cx="998632" cy="889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54532A-31C1-4BB4-A9E3-D9778552C0BD}"/>
              </a:ext>
            </a:extLst>
          </p:cNvPr>
          <p:cNvSpPr/>
          <p:nvPr/>
        </p:nvSpPr>
        <p:spPr>
          <a:xfrm>
            <a:off x="9004042" y="841614"/>
            <a:ext cx="373224" cy="4607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E</a:t>
            </a:r>
          </a:p>
          <a:p>
            <a:pPr algn="ctr"/>
            <a:r>
              <a:rPr lang="en-US" dirty="0"/>
              <a:t>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BB6C26-BC36-4343-89F1-01A4F57A6E59}"/>
              </a:ext>
            </a:extLst>
          </p:cNvPr>
          <p:cNvSpPr/>
          <p:nvPr/>
        </p:nvSpPr>
        <p:spPr>
          <a:xfrm>
            <a:off x="2052735" y="850974"/>
            <a:ext cx="373224" cy="4607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UNSUP</a:t>
            </a:r>
          </a:p>
          <a:p>
            <a:pPr algn="ctr"/>
            <a:r>
              <a:rPr lang="en-US" sz="1400" dirty="0"/>
              <a:t>E</a:t>
            </a:r>
          </a:p>
          <a:p>
            <a:pPr algn="ctr"/>
            <a:r>
              <a:rPr lang="en-US" sz="1400" dirty="0"/>
              <a:t>RV</a:t>
            </a:r>
          </a:p>
          <a:p>
            <a:pPr algn="ctr"/>
            <a:r>
              <a:rPr lang="en-US" sz="1400" dirty="0"/>
              <a:t>I</a:t>
            </a:r>
          </a:p>
          <a:p>
            <a:pPr algn="ctr"/>
            <a:r>
              <a:rPr lang="en-US" sz="1400" dirty="0"/>
              <a:t>S</a:t>
            </a:r>
          </a:p>
          <a:p>
            <a:pPr algn="ctr"/>
            <a:r>
              <a:rPr lang="en-US" sz="1400" dirty="0"/>
              <a:t>ED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L</a:t>
            </a:r>
          </a:p>
          <a:p>
            <a:pPr algn="ctr"/>
            <a:r>
              <a:rPr lang="en-US" sz="1400" dirty="0"/>
              <a:t>E</a:t>
            </a:r>
          </a:p>
          <a:p>
            <a:pPr algn="ctr"/>
            <a:r>
              <a:rPr lang="en-US" sz="1400" dirty="0"/>
              <a:t>ARN</a:t>
            </a:r>
          </a:p>
          <a:p>
            <a:pPr algn="ctr"/>
            <a:r>
              <a:rPr lang="en-US" sz="1400" dirty="0"/>
              <a:t>I</a:t>
            </a:r>
          </a:p>
          <a:p>
            <a:pPr algn="ctr"/>
            <a:r>
              <a:rPr lang="en-US" sz="1400" dirty="0"/>
              <a:t>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09791-0519-4862-BDF1-B48BE2E9890E}"/>
              </a:ext>
            </a:extLst>
          </p:cNvPr>
          <p:cNvSpPr txBox="1"/>
          <p:nvPr/>
        </p:nvSpPr>
        <p:spPr>
          <a:xfrm>
            <a:off x="3480319" y="1164168"/>
            <a:ext cx="446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  =&gt;    [0.23, 0.86, 0.19, 0.49,.., .., .., ..]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C7609-D5EC-4DFD-85FC-6D1DB45E98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79" y="1775888"/>
            <a:ext cx="2328550" cy="1742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5B1740-E81B-442A-8C42-70E54E4A27AB}"/>
              </a:ext>
            </a:extLst>
          </p:cNvPr>
          <p:cNvSpPr txBox="1"/>
          <p:nvPr/>
        </p:nvSpPr>
        <p:spPr>
          <a:xfrm>
            <a:off x="5777221" y="1922144"/>
            <a:ext cx="2770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Queen – King + Man = Woman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B8A7FD-F5DE-465F-B540-A5C8C3B559C5}"/>
              </a:ext>
            </a:extLst>
          </p:cNvPr>
          <p:cNvSpPr/>
          <p:nvPr/>
        </p:nvSpPr>
        <p:spPr>
          <a:xfrm>
            <a:off x="9744904" y="841614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Sentiment</a:t>
            </a:r>
          </a:p>
          <a:p>
            <a:pPr algn="ctr"/>
            <a:r>
              <a:rPr lang="en-US" sz="1600" dirty="0"/>
              <a:t>Analysis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00B433-B7A8-4BFD-84BE-8EA0075DD2A3}"/>
              </a:ext>
            </a:extLst>
          </p:cNvPr>
          <p:cNvSpPr/>
          <p:nvPr/>
        </p:nvSpPr>
        <p:spPr>
          <a:xfrm>
            <a:off x="9744904" y="1833813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Machine</a:t>
            </a:r>
          </a:p>
          <a:p>
            <a:pPr algn="ctr"/>
            <a:r>
              <a:rPr lang="en-US" sz="1600" dirty="0"/>
              <a:t>Translation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4A694-99B2-4A66-A475-5DE16EFBDDD7}"/>
              </a:ext>
            </a:extLst>
          </p:cNvPr>
          <p:cNvSpPr txBox="1"/>
          <p:nvPr/>
        </p:nvSpPr>
        <p:spPr>
          <a:xfrm>
            <a:off x="5620667" y="2349029"/>
            <a:ext cx="346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Popular </a:t>
            </a:r>
            <a:r>
              <a:rPr lang="en-US" sz="1600" dirty="0" err="1"/>
              <a:t>eg</a:t>
            </a:r>
            <a:r>
              <a:rPr lang="en-US" sz="1600" dirty="0"/>
              <a:t>: word2vec, </a:t>
            </a:r>
            <a:r>
              <a:rPr lang="en-US" sz="1600" dirty="0" err="1"/>
              <a:t>fastText</a:t>
            </a:r>
            <a:r>
              <a:rPr lang="en-US" sz="1600" dirty="0"/>
              <a:t>, Glove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9AF398-C15B-4699-A54E-3C728A89C39C}"/>
              </a:ext>
            </a:extLst>
          </p:cNvPr>
          <p:cNvSpPr/>
          <p:nvPr/>
        </p:nvSpPr>
        <p:spPr>
          <a:xfrm>
            <a:off x="9744904" y="2802846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</a:t>
            </a:r>
          </a:p>
          <a:p>
            <a:pPr algn="ctr"/>
            <a:r>
              <a:rPr lang="en-US" sz="1600" dirty="0"/>
              <a:t>Answering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8A8202-6DD5-4B66-A1DF-DD17E7831140}"/>
              </a:ext>
            </a:extLst>
          </p:cNvPr>
          <p:cNvSpPr/>
          <p:nvPr/>
        </p:nvSpPr>
        <p:spPr>
          <a:xfrm>
            <a:off x="9744904" y="4658603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Named Entity Recognition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32AC1B-0566-4578-A862-C3443B5634A6}"/>
              </a:ext>
            </a:extLst>
          </p:cNvPr>
          <p:cNvSpPr txBox="1"/>
          <p:nvPr/>
        </p:nvSpPr>
        <p:spPr>
          <a:xfrm>
            <a:off x="10488388" y="3700986"/>
            <a:ext cx="587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  <a:p>
            <a:r>
              <a:rPr lang="en-US" sz="2000" b="1" dirty="0"/>
              <a:t>.</a:t>
            </a:r>
          </a:p>
        </p:txBody>
      </p:sp>
      <p:pic>
        <p:nvPicPr>
          <p:cNvPr id="32" name="Picture 3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D32D92-81BD-4A7B-ACC6-9B2D89EC6D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67" y="3679747"/>
            <a:ext cx="2589262" cy="1832625"/>
          </a:xfrm>
          <a:prstGeom prst="rect">
            <a:avLst/>
          </a:prstGeom>
        </p:spPr>
      </p:pic>
      <p:pic>
        <p:nvPicPr>
          <p:cNvPr id="34" name="Picture 3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36624E-FBF7-4F64-AE3E-195EDA7C86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008" y="2953096"/>
            <a:ext cx="2909617" cy="24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8" grpId="0" animBg="1"/>
      <p:bldP spid="20" grpId="0"/>
      <p:bldP spid="23" grpId="0"/>
      <p:bldP spid="25" grpId="0" animBg="1"/>
      <p:bldP spid="26" grpId="0" animBg="1"/>
      <p:bldP spid="27" grpId="0"/>
      <p:bldP spid="28" grpId="0" animBg="1"/>
      <p:bldP spid="29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Problem Statement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2ADF6-BFEB-4EBD-9EDE-C7106721D71A}"/>
              </a:ext>
            </a:extLst>
          </p:cNvPr>
          <p:cNvSpPr txBox="1"/>
          <p:nvPr/>
        </p:nvSpPr>
        <p:spPr>
          <a:xfrm>
            <a:off x="2066587" y="1310397"/>
            <a:ext cx="7934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pretrained word embedding model as input:-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Identify inherent social biases &amp; stereotypes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Mitigate inappropriate biases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2400" dirty="0"/>
          </a:p>
          <a:p>
            <a:r>
              <a:rPr lang="en-US" sz="2400" dirty="0"/>
              <a:t>Return debiased word embedding model for any downstream application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14:cNvPr>
              <p14:cNvContentPartPr/>
              <p14:nvPr/>
            </p14:nvContentPartPr>
            <p14:xfrm>
              <a:off x="3962211" y="60848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211" y="60758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1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6" y="176640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Bias Identification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CB9E0-CE84-425E-B799-5920FD8E57C0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Ideally, neutral words should be equidistant from either cluster</a:t>
            </a:r>
          </a:p>
        </p:txBody>
      </p:sp>
      <p:pic>
        <p:nvPicPr>
          <p:cNvPr id="23" name="Picture 2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BB2763A-93F8-4CB9-89A2-E6B344E8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DB5000-838D-4ED3-93CB-12C7D8E73240}"/>
              </a:ext>
            </a:extLst>
          </p:cNvPr>
          <p:cNvSpPr txBox="1"/>
          <p:nvPr/>
        </p:nvSpPr>
        <p:spPr>
          <a:xfrm>
            <a:off x="3270990" y="5234674"/>
            <a:ext cx="591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Bias_score</a:t>
            </a:r>
            <a:r>
              <a:rPr lang="en-US" b="1" dirty="0"/>
              <a:t>(word) = distance(word, g1) - distance(word, g2)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6EC4DF-B457-468A-8012-B25446F048BD}"/>
              </a:ext>
            </a:extLst>
          </p:cNvPr>
          <p:cNvSpPr txBox="1"/>
          <p:nvPr/>
        </p:nvSpPr>
        <p:spPr>
          <a:xfrm flipH="1">
            <a:off x="647697" y="6419429"/>
            <a:ext cx="7614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"Word embeddings quantify 100 years of gender and ethnic stereotypes." </a:t>
            </a:r>
            <a:r>
              <a:rPr lang="en-US" sz="1100" i="1" dirty="0"/>
              <a:t>Proceedings of the National Academy of Sciences</a:t>
            </a:r>
            <a:r>
              <a:rPr lang="en-US" sz="1100" dirty="0"/>
              <a:t>  (2018)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EE2BFA-0A90-48B1-8E39-D0EE399F2F3A}"/>
                  </a:ext>
                </a:extLst>
              </p14:cNvPr>
              <p14:cNvContentPartPr/>
              <p14:nvPr/>
            </p14:nvContentPartPr>
            <p14:xfrm>
              <a:off x="-479109" y="121873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EE2BFA-0A90-48B1-8E39-D0EE399F2F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8109" y="12097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0CFA239-7FD3-42D0-84E4-6539D626FEBB}"/>
              </a:ext>
            </a:extLst>
          </p:cNvPr>
          <p:cNvGrpSpPr/>
          <p:nvPr/>
        </p:nvGrpSpPr>
        <p:grpSpPr>
          <a:xfrm>
            <a:off x="1088570" y="977742"/>
            <a:ext cx="3037116" cy="3954303"/>
            <a:chOff x="1088570" y="977742"/>
            <a:chExt cx="3037116" cy="395430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A82D50-6447-442A-B3D4-4B6EAE627D3E}"/>
                </a:ext>
              </a:extLst>
            </p:cNvPr>
            <p:cNvCxnSpPr>
              <a:cxnSpLocks/>
            </p:cNvCxnSpPr>
            <p:nvPr/>
          </p:nvCxnSpPr>
          <p:spPr>
            <a:xfrm>
              <a:off x="1088570" y="977742"/>
              <a:ext cx="489861" cy="109054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DD56A4-4664-44DB-825A-0A263EECB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571" y="2066199"/>
              <a:ext cx="489859" cy="1052314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1C86B6C-AB6A-4146-B76E-E21F68336D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8572" y="3118645"/>
              <a:ext cx="244928" cy="150802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BBEF92D-0947-4E5E-9618-36881F985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3501" y="4626674"/>
              <a:ext cx="1562099" cy="305371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4F027EB-8053-40B0-9463-103FFEB93D82}"/>
                </a:ext>
              </a:extLst>
            </p:cNvPr>
            <p:cNvCxnSpPr/>
            <p:nvPr/>
          </p:nvCxnSpPr>
          <p:spPr>
            <a:xfrm flipH="1">
              <a:off x="2808515" y="1800022"/>
              <a:ext cx="1317171" cy="50074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63AED4-6969-412B-A189-C2FD2DE62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5600" y="1798716"/>
              <a:ext cx="1230086" cy="310270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BB7FE09-24F6-4ACB-AC08-F88B766D9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8570" y="1006285"/>
              <a:ext cx="1719945" cy="129448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8C67EE8-4EDA-4FBE-9B6F-646CF19FBE47}"/>
              </a:ext>
            </a:extLst>
          </p:cNvPr>
          <p:cNvGrpSpPr/>
          <p:nvPr/>
        </p:nvGrpSpPr>
        <p:grpSpPr>
          <a:xfrm>
            <a:off x="7987002" y="1104831"/>
            <a:ext cx="3433469" cy="3762657"/>
            <a:chOff x="8042308" y="997584"/>
            <a:chExt cx="3433469" cy="376265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3E6E6BE-42F1-416B-9F3A-DC2109B09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2204" y="997584"/>
              <a:ext cx="2387280" cy="37469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5968C7-F105-4CD5-A819-CB2BCD117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2308" y="1372274"/>
              <a:ext cx="439896" cy="109378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A45BA6-9BEA-4F33-B7F5-442BC1FC78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42308" y="2391418"/>
              <a:ext cx="439896" cy="2063453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8846483-484E-40C0-8780-C5C5D93301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82206" y="4454871"/>
              <a:ext cx="1562098" cy="30537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D617D9-220E-4839-8BB1-0D0A5FD101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86928" y="2764643"/>
              <a:ext cx="988849" cy="1054359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876369-A54F-421B-9B03-A01EBF0B7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4304" y="3819002"/>
              <a:ext cx="1431473" cy="91061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66AD50-B484-4F58-8904-7996AD27F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6929" y="997584"/>
              <a:ext cx="382555" cy="1767062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251100-C161-4739-8D91-4441FDB525FC}"/>
              </a:ext>
            </a:extLst>
          </p:cNvPr>
          <p:cNvGrpSpPr/>
          <p:nvPr/>
        </p:nvGrpSpPr>
        <p:grpSpPr>
          <a:xfrm>
            <a:off x="1666939" y="1882773"/>
            <a:ext cx="843430" cy="369332"/>
            <a:chOff x="2884932" y="3705765"/>
            <a:chExt cx="843430" cy="36933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FB86C60-7235-4267-8090-D20023976CBC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5FDF6E-0367-48D8-B5D9-AF4C65DD01CB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B531317-A67D-4515-B15C-C999AFD274CE}"/>
              </a:ext>
            </a:extLst>
          </p:cNvPr>
          <p:cNvGrpSpPr/>
          <p:nvPr/>
        </p:nvGrpSpPr>
        <p:grpSpPr>
          <a:xfrm>
            <a:off x="1475510" y="2749180"/>
            <a:ext cx="843430" cy="369332"/>
            <a:chOff x="2884932" y="3705765"/>
            <a:chExt cx="843430" cy="36933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AF2D188-1FA6-4F0F-A6D9-D6F994824D45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9BA5F10-A686-42AF-8030-33E2E180C0C2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5CA84B-D724-49C3-9365-219C3BB37ED2}"/>
              </a:ext>
            </a:extLst>
          </p:cNvPr>
          <p:cNvGrpSpPr/>
          <p:nvPr/>
        </p:nvGrpSpPr>
        <p:grpSpPr>
          <a:xfrm>
            <a:off x="2676706" y="2421485"/>
            <a:ext cx="983913" cy="646331"/>
            <a:chOff x="2884932" y="3705765"/>
            <a:chExt cx="843430" cy="64633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B23EC8E-3D2C-4A69-B16D-F00A7710C0B6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09D83D9-D04C-45F2-9496-AFF0CC8D86F7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herself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AC56D9E-BBFA-4797-96A1-ED89110E06A6}"/>
              </a:ext>
            </a:extLst>
          </p:cNvPr>
          <p:cNvGrpSpPr/>
          <p:nvPr/>
        </p:nvGrpSpPr>
        <p:grpSpPr>
          <a:xfrm>
            <a:off x="2182966" y="3019545"/>
            <a:ext cx="1099780" cy="400110"/>
            <a:chOff x="2884932" y="3705765"/>
            <a:chExt cx="966796" cy="40011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4BE4233-05DE-4A2C-BEF2-8A7D74C0A466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163E8D5-57D4-4DC3-AD41-0B98A4A4B1D2}"/>
                </a:ext>
              </a:extLst>
            </p:cNvPr>
            <p:cNvSpPr txBox="1"/>
            <p:nvPr/>
          </p:nvSpPr>
          <p:spPr>
            <a:xfrm>
              <a:off x="2987698" y="3705765"/>
              <a:ext cx="864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</a:t>
              </a:r>
              <a:r>
                <a:rPr lang="en-US" sz="2000" b="1" baseline="-25000" dirty="0"/>
                <a:t>1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72D8653-E0F5-48FC-A435-96F55E062F2A}"/>
              </a:ext>
            </a:extLst>
          </p:cNvPr>
          <p:cNvGrpSpPr/>
          <p:nvPr/>
        </p:nvGrpSpPr>
        <p:grpSpPr>
          <a:xfrm>
            <a:off x="1725020" y="4229068"/>
            <a:ext cx="843430" cy="369332"/>
            <a:chOff x="2884932" y="3705765"/>
            <a:chExt cx="843430" cy="369332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71553E9-F3A6-4808-B45B-7BC2F4F7BBF6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E6B1ADC-6B2B-45D2-8E48-D5D5FB5C42DD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lady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034EB25-132F-40AD-940A-C3D89B9FECBB}"/>
              </a:ext>
            </a:extLst>
          </p:cNvPr>
          <p:cNvGrpSpPr/>
          <p:nvPr/>
        </p:nvGrpSpPr>
        <p:grpSpPr>
          <a:xfrm>
            <a:off x="2363085" y="3592600"/>
            <a:ext cx="1005252" cy="646331"/>
            <a:chOff x="2884932" y="3705765"/>
            <a:chExt cx="843430" cy="646331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1147A34-1795-4ADF-A7FF-7DC29F768212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D088D86-76AD-44E6-8209-EB95654735A4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mother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DC94061-6C07-498B-A0D8-4D2CF5C947BA}"/>
              </a:ext>
            </a:extLst>
          </p:cNvPr>
          <p:cNvGrpSpPr/>
          <p:nvPr/>
        </p:nvGrpSpPr>
        <p:grpSpPr>
          <a:xfrm>
            <a:off x="8460743" y="1730707"/>
            <a:ext cx="843430" cy="369332"/>
            <a:chOff x="2884932" y="3705765"/>
            <a:chExt cx="843430" cy="369332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BCB6190-E4C4-46C4-804D-BCB4F011EDDB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D5ECFEB-9D0D-4A79-A700-CF2FB2370EB9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C45F55B-4BE7-4137-8BED-74ABF932C8F9}"/>
              </a:ext>
            </a:extLst>
          </p:cNvPr>
          <p:cNvGrpSpPr/>
          <p:nvPr/>
        </p:nvGrpSpPr>
        <p:grpSpPr>
          <a:xfrm>
            <a:off x="9588191" y="1890020"/>
            <a:ext cx="999929" cy="646331"/>
            <a:chOff x="2884932" y="3705765"/>
            <a:chExt cx="843430" cy="646331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579BFAE-01FF-43DE-8D41-35AED8FCE59F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16BA22A-7018-496D-AEAE-99A9A0AA227D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himself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3E0AA96-1CAE-49A7-8BFE-D79503498A62}"/>
              </a:ext>
            </a:extLst>
          </p:cNvPr>
          <p:cNvGrpSpPr/>
          <p:nvPr/>
        </p:nvGrpSpPr>
        <p:grpSpPr>
          <a:xfrm>
            <a:off x="8138765" y="2637795"/>
            <a:ext cx="951596" cy="646331"/>
            <a:chOff x="2884932" y="3705765"/>
            <a:chExt cx="843430" cy="646331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9031FF6-E35B-4A56-94A1-F78852FA3FF9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8B1B292-EE3C-4C2A-916C-CF0CFA00F2E7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father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12418EB-EC5A-40C4-9E01-0C3EB61E3760}"/>
              </a:ext>
            </a:extLst>
          </p:cNvPr>
          <p:cNvGrpSpPr/>
          <p:nvPr/>
        </p:nvGrpSpPr>
        <p:grpSpPr>
          <a:xfrm>
            <a:off x="8804384" y="4033015"/>
            <a:ext cx="843430" cy="369332"/>
            <a:chOff x="2884932" y="3705765"/>
            <a:chExt cx="843430" cy="369332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723DA7D-80D0-454E-B208-18CC762A4F95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E2671C5-0A0C-4B32-9C3A-24ABFAD40C26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0F3583F-89B3-4FFA-81C9-75669099B976}"/>
              </a:ext>
            </a:extLst>
          </p:cNvPr>
          <p:cNvGrpSpPr/>
          <p:nvPr/>
        </p:nvGrpSpPr>
        <p:grpSpPr>
          <a:xfrm>
            <a:off x="10015888" y="3530391"/>
            <a:ext cx="843430" cy="369332"/>
            <a:chOff x="2884932" y="3705765"/>
            <a:chExt cx="843430" cy="369332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CC9C803-9E91-4F44-9F30-6ED79661AD7D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B238892-BA42-4F5C-9DE6-34223B14E697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him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14EC90-C6FC-4F2C-84AC-8F9BED625F60}"/>
              </a:ext>
            </a:extLst>
          </p:cNvPr>
          <p:cNvGrpSpPr/>
          <p:nvPr/>
        </p:nvGrpSpPr>
        <p:grpSpPr>
          <a:xfrm>
            <a:off x="9251015" y="2742081"/>
            <a:ext cx="966796" cy="400110"/>
            <a:chOff x="2884932" y="3705765"/>
            <a:chExt cx="966796" cy="40011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D3E093C-54EA-490B-973D-7667AEA26D19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833833-557A-489D-B058-CF29559616ED}"/>
                </a:ext>
              </a:extLst>
            </p:cNvPr>
            <p:cNvSpPr txBox="1"/>
            <p:nvPr/>
          </p:nvSpPr>
          <p:spPr>
            <a:xfrm>
              <a:off x="2987698" y="3705765"/>
              <a:ext cx="864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</a:t>
              </a:r>
              <a:r>
                <a:rPr lang="en-US" sz="2000" b="1" baseline="-25000" dirty="0"/>
                <a:t>2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E91838E-7268-4E20-9380-8E8865D258B7}"/>
              </a:ext>
            </a:extLst>
          </p:cNvPr>
          <p:cNvGrpSpPr/>
          <p:nvPr/>
        </p:nvGrpSpPr>
        <p:grpSpPr>
          <a:xfrm>
            <a:off x="4370614" y="1834641"/>
            <a:ext cx="843430" cy="369332"/>
            <a:chOff x="2884932" y="3705765"/>
            <a:chExt cx="843430" cy="369332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3B1C0DC-94CE-43F3-806F-A5BE02C1EB13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43EA95F-2A53-4D62-A2C9-477A3EB6C140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nurse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71CF923-17B7-4277-91BF-9419F47D0B1C}"/>
              </a:ext>
            </a:extLst>
          </p:cNvPr>
          <p:cNvGrpSpPr/>
          <p:nvPr/>
        </p:nvGrpSpPr>
        <p:grpSpPr>
          <a:xfrm>
            <a:off x="3385410" y="4391637"/>
            <a:ext cx="1025103" cy="646331"/>
            <a:chOff x="2884932" y="3705765"/>
            <a:chExt cx="843430" cy="64633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6E4670F-24FE-43D8-8304-A0ED8D55C629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1F6673D-7D9D-4BEE-93B1-A6B41E7867BD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teacher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0DD36F-9920-41A3-94F8-AD8A4B0BA31C}"/>
              </a:ext>
            </a:extLst>
          </p:cNvPr>
          <p:cNvGrpSpPr/>
          <p:nvPr/>
        </p:nvGrpSpPr>
        <p:grpSpPr>
          <a:xfrm>
            <a:off x="3548868" y="3192855"/>
            <a:ext cx="1049649" cy="646331"/>
            <a:chOff x="2884932" y="3705765"/>
            <a:chExt cx="843430" cy="646331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31C1300-56E9-4557-B5FF-E55ADDE1E366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95FFB30-708F-4D38-93F2-7AE01DCED161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actress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D8D0E8-D9B2-4FAD-A7EE-A22F5702A742}"/>
              </a:ext>
            </a:extLst>
          </p:cNvPr>
          <p:cNvGrpSpPr/>
          <p:nvPr/>
        </p:nvGrpSpPr>
        <p:grpSpPr>
          <a:xfrm>
            <a:off x="3894098" y="2510128"/>
            <a:ext cx="1197802" cy="369332"/>
            <a:chOff x="2884932" y="3705765"/>
            <a:chExt cx="962476" cy="369332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DC20817-5924-4924-8676-47B41B5AB2CE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44F799A-AF43-4480-8A27-D7744A0DB10E}"/>
                </a:ext>
              </a:extLst>
            </p:cNvPr>
            <p:cNvSpPr txBox="1"/>
            <p:nvPr/>
          </p:nvSpPr>
          <p:spPr>
            <a:xfrm>
              <a:off x="2987698" y="3705765"/>
              <a:ext cx="859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waitress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DB8C991-DE66-4142-B8C0-367A1FA0C35A}"/>
              </a:ext>
            </a:extLst>
          </p:cNvPr>
          <p:cNvGrpSpPr/>
          <p:nvPr/>
        </p:nvGrpSpPr>
        <p:grpSpPr>
          <a:xfrm>
            <a:off x="7493988" y="1684159"/>
            <a:ext cx="1049649" cy="369332"/>
            <a:chOff x="2884932" y="3705765"/>
            <a:chExt cx="843430" cy="369332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F16EF69-BABE-4B0A-B120-089713B8B51E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5E58E00-FEB4-48FC-8745-60B08D084358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actor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55E68AD-695D-4CEF-9CDE-163538857C2F}"/>
              </a:ext>
            </a:extLst>
          </p:cNvPr>
          <p:cNvGrpSpPr/>
          <p:nvPr/>
        </p:nvGrpSpPr>
        <p:grpSpPr>
          <a:xfrm>
            <a:off x="7536803" y="3974518"/>
            <a:ext cx="921758" cy="369332"/>
            <a:chOff x="2884932" y="3705765"/>
            <a:chExt cx="843430" cy="369332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D5F0DEE-8181-4AE4-9D14-EA73C40EA2C4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0C06937-19E8-4B09-B24A-E8F43EA3C65A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doctor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AD9BDE9-96DB-4EC2-AA87-04DCA618D96B}"/>
              </a:ext>
            </a:extLst>
          </p:cNvPr>
          <p:cNvGrpSpPr/>
          <p:nvPr/>
        </p:nvGrpSpPr>
        <p:grpSpPr>
          <a:xfrm>
            <a:off x="6875269" y="2573310"/>
            <a:ext cx="1069315" cy="646331"/>
            <a:chOff x="2884932" y="3705765"/>
            <a:chExt cx="843430" cy="646331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CE61221-3728-4784-9FF9-40C1EDD2B1DA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46CDA76-EEEB-448D-99E5-23A32E8D482C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warrior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4AC5695-A829-49DF-AFE2-B58B6C0633BC}"/>
              </a:ext>
            </a:extLst>
          </p:cNvPr>
          <p:cNvGrpSpPr/>
          <p:nvPr/>
        </p:nvGrpSpPr>
        <p:grpSpPr>
          <a:xfrm>
            <a:off x="7000570" y="3468335"/>
            <a:ext cx="725413" cy="369332"/>
            <a:chOff x="2884932" y="3705765"/>
            <a:chExt cx="843430" cy="369332"/>
          </a:xfrm>
        </p:grpSpPr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C0FDB72-6A96-4B98-A680-99082F75F06C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7ABCFB2-4008-430C-93A7-F86FBEB0A6F9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boss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6705A68-F6D7-439D-B35D-2BE59D34B8C6}"/>
              </a:ext>
            </a:extLst>
          </p:cNvPr>
          <p:cNvGrpSpPr/>
          <p:nvPr/>
        </p:nvGrpSpPr>
        <p:grpSpPr>
          <a:xfrm>
            <a:off x="5940405" y="3030860"/>
            <a:ext cx="1069315" cy="369332"/>
            <a:chOff x="2884932" y="3705765"/>
            <a:chExt cx="843430" cy="369332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24F4EAC-48F8-4412-8F83-34CB5083F0F7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F5B7092-2A42-4882-8780-CA69B2C6A53C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career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94AFEA3-A740-41F9-83A1-E3D1E623CCC0}"/>
              </a:ext>
            </a:extLst>
          </p:cNvPr>
          <p:cNvGrpSpPr/>
          <p:nvPr/>
        </p:nvGrpSpPr>
        <p:grpSpPr>
          <a:xfrm>
            <a:off x="4455002" y="3816061"/>
            <a:ext cx="1069315" cy="369332"/>
            <a:chOff x="2884932" y="3705765"/>
            <a:chExt cx="843430" cy="369332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2616DE8-A2A9-4A7E-86BF-19E288BE3213}"/>
                </a:ext>
              </a:extLst>
            </p:cNvPr>
            <p:cNvSpPr/>
            <p:nvPr/>
          </p:nvSpPr>
          <p:spPr>
            <a:xfrm rot="21431337">
              <a:off x="2884932" y="3981245"/>
              <a:ext cx="100584" cy="9144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A564349-6930-47F9-AAE4-C5A8F4861ED5}"/>
                </a:ext>
              </a:extLst>
            </p:cNvPr>
            <p:cNvSpPr txBox="1"/>
            <p:nvPr/>
          </p:nvSpPr>
          <p:spPr>
            <a:xfrm>
              <a:off x="2987698" y="3705765"/>
              <a:ext cx="740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family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82B10834-5E60-4A85-B9AB-85032D4B7DF0}"/>
              </a:ext>
            </a:extLst>
          </p:cNvPr>
          <p:cNvSpPr txBox="1"/>
          <p:nvPr/>
        </p:nvSpPr>
        <p:spPr>
          <a:xfrm>
            <a:off x="10685600" y="2165784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MALE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C238036-E081-4955-BA47-0EFE223BFE91}"/>
              </a:ext>
            </a:extLst>
          </p:cNvPr>
          <p:cNvSpPr txBox="1"/>
          <p:nvPr/>
        </p:nvSpPr>
        <p:spPr>
          <a:xfrm>
            <a:off x="2472974" y="1783308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16052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177" grpId="0"/>
      <p:bldP spid="1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 descr="A picture containing person, indoor, woman&#10;&#10;Description automatically generated">
            <a:extLst>
              <a:ext uri="{FF2B5EF4-FFF2-40B4-BE49-F238E27FC236}">
                <a16:creationId xmlns:a16="http://schemas.microsoft.com/office/drawing/2014/main" id="{A3083E93-7521-450F-9E04-0BB34FA0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0" b="98667" l="3917" r="90000">
                        <a14:foregroundMark x1="4583" y1="85667" x2="14000" y2="81667"/>
                        <a14:foregroundMark x1="14000" y1="81667" x2="23417" y2="86778"/>
                        <a14:foregroundMark x1="23417" y1="86778" x2="30833" y2="97222"/>
                        <a14:foregroundMark x1="30833" y1="97222" x2="41667" y2="95222"/>
                        <a14:foregroundMark x1="41667" y1="95222" x2="50750" y2="87889"/>
                        <a14:foregroundMark x1="50750" y1="87889" x2="62750" y2="97333"/>
                        <a14:foregroundMark x1="32583" y1="8556" x2="34833" y2="7000"/>
                        <a14:foregroundMark x1="15000" y1="28778" x2="15000" y2="28778"/>
                        <a14:foregroundMark x1="15000" y1="25111" x2="15000" y2="25111"/>
                        <a14:foregroundMark x1="4083" y1="84556" x2="3917" y2="96333"/>
                        <a14:foregroundMark x1="62750" y1="63444" x2="69917" y2="88556"/>
                        <a14:foregroundMark x1="69917" y1="88556" x2="70167" y2="89111"/>
                        <a14:foregroundMark x1="56333" y1="53556" x2="56333" y2="53556"/>
                        <a14:foregroundMark x1="24917" y1="21778" x2="24917" y2="21778"/>
                        <a14:foregroundMark x1="21000" y1="23333" x2="21000" y2="23333"/>
                        <a14:foregroundMark x1="21333" y1="24000" x2="21333" y2="24000"/>
                        <a14:foregroundMark x1="23167" y1="45444" x2="23167" y2="45444"/>
                        <a14:foregroundMark x1="24583" y1="44222" x2="24583" y2="44222"/>
                        <a14:foregroundMark x1="78667" y1="98667" x2="78667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" y="3009117"/>
            <a:ext cx="5203330" cy="3848883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5F2C2A0-1096-447A-8142-8AFAC6866159}"/>
              </a:ext>
            </a:extLst>
          </p:cNvPr>
          <p:cNvGrpSpPr/>
          <p:nvPr/>
        </p:nvGrpSpPr>
        <p:grpSpPr>
          <a:xfrm>
            <a:off x="3912733" y="3089029"/>
            <a:ext cx="4170034" cy="3202550"/>
            <a:chOff x="3128355" y="3326469"/>
            <a:chExt cx="3768354" cy="2926619"/>
          </a:xfrm>
        </p:grpSpPr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51C67503-9936-4B14-A0DD-D692A142D631}"/>
                </a:ext>
              </a:extLst>
            </p:cNvPr>
            <p:cNvSpPr/>
            <p:nvPr/>
          </p:nvSpPr>
          <p:spPr>
            <a:xfrm>
              <a:off x="3128355" y="3753412"/>
              <a:ext cx="3768354" cy="2499676"/>
            </a:xfrm>
            <a:prstGeom prst="cloudCallout">
              <a:avLst/>
            </a:prstGeom>
            <a:solidFill>
              <a:srgbClr val="FF69B4">
                <a:alpha val="50000"/>
              </a:srgbClr>
            </a:solidFill>
            <a:ln>
              <a:solidFill>
                <a:srgbClr val="FF69B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F734A61-1DB4-44C8-95C8-E2B27AD4BE4A}"/>
                </a:ext>
              </a:extLst>
            </p:cNvPr>
            <p:cNvSpPr txBox="1"/>
            <p:nvPr/>
          </p:nvSpPr>
          <p:spPr>
            <a:xfrm>
              <a:off x="4578496" y="3998137"/>
              <a:ext cx="1059859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dancer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FCD210-7157-4BB3-AC81-11DD5CD47F0B}"/>
                </a:ext>
              </a:extLst>
            </p:cNvPr>
            <p:cNvSpPr txBox="1"/>
            <p:nvPr/>
          </p:nvSpPr>
          <p:spPr>
            <a:xfrm>
              <a:off x="5701005" y="4089096"/>
              <a:ext cx="1059859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teacher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55847-93EE-49DA-BCB8-79ACDDE1D894}"/>
                </a:ext>
              </a:extLst>
            </p:cNvPr>
            <p:cNvSpPr txBox="1"/>
            <p:nvPr/>
          </p:nvSpPr>
          <p:spPr>
            <a:xfrm>
              <a:off x="5619027" y="5378111"/>
              <a:ext cx="1009817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acid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302A9F-F93B-487B-B644-6AD511045E09}"/>
                </a:ext>
              </a:extLst>
            </p:cNvPr>
            <p:cNvSpPr txBox="1"/>
            <p:nvPr/>
          </p:nvSpPr>
          <p:spPr>
            <a:xfrm>
              <a:off x="4498367" y="4503134"/>
              <a:ext cx="1322753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insecurity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959DC4-08D6-4519-BD6F-B3DEC90E317C}"/>
                </a:ext>
              </a:extLst>
            </p:cNvPr>
            <p:cNvSpPr txBox="1"/>
            <p:nvPr/>
          </p:nvSpPr>
          <p:spPr>
            <a:xfrm>
              <a:off x="4947365" y="5071546"/>
              <a:ext cx="651980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joy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57C613-21CA-48FE-B5ED-9D6C46C38F0F}"/>
                </a:ext>
              </a:extLst>
            </p:cNvPr>
            <p:cNvSpPr txBox="1"/>
            <p:nvPr/>
          </p:nvSpPr>
          <p:spPr>
            <a:xfrm>
              <a:off x="4758204" y="5660018"/>
              <a:ext cx="803082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love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B8DAC6-8B4F-4213-9A9D-B77724E0790B}"/>
                </a:ext>
              </a:extLst>
            </p:cNvPr>
            <p:cNvSpPr txBox="1"/>
            <p:nvPr/>
          </p:nvSpPr>
          <p:spPr>
            <a:xfrm>
              <a:off x="3192147" y="4760126"/>
              <a:ext cx="1466591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humiliation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00703B-2898-40A7-8161-F3263B2F845C}"/>
                </a:ext>
              </a:extLst>
            </p:cNvPr>
            <p:cNvSpPr txBox="1"/>
            <p:nvPr/>
          </p:nvSpPr>
          <p:spPr>
            <a:xfrm>
              <a:off x="3382326" y="5330848"/>
              <a:ext cx="1529432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forgiveness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E472A-935E-4B22-8E51-EE749978ADDA}"/>
                </a:ext>
              </a:extLst>
            </p:cNvPr>
            <p:cNvSpPr txBox="1"/>
            <p:nvPr/>
          </p:nvSpPr>
          <p:spPr>
            <a:xfrm>
              <a:off x="5793174" y="4695707"/>
              <a:ext cx="1088511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lecturer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FF89E8-ABF6-477A-BDD6-D70D0ED05714}"/>
                </a:ext>
              </a:extLst>
            </p:cNvPr>
            <p:cNvSpPr txBox="1"/>
            <p:nvPr/>
          </p:nvSpPr>
          <p:spPr>
            <a:xfrm>
              <a:off x="3551752" y="4145666"/>
              <a:ext cx="1088511" cy="4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sadness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66E5CA-1E07-47B2-AE87-DEB25723A15C}"/>
                </a:ext>
              </a:extLst>
            </p:cNvPr>
            <p:cNvSpPr txBox="1"/>
            <p:nvPr/>
          </p:nvSpPr>
          <p:spPr>
            <a:xfrm>
              <a:off x="4388010" y="3326469"/>
              <a:ext cx="1322753" cy="534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Female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0E6D9A-6A4C-4C48-A5FB-503B7FD29266}"/>
              </a:ext>
            </a:extLst>
          </p:cNvPr>
          <p:cNvGrpSpPr/>
          <p:nvPr/>
        </p:nvGrpSpPr>
        <p:grpSpPr>
          <a:xfrm>
            <a:off x="6491298" y="40026"/>
            <a:ext cx="3977752" cy="2993896"/>
            <a:chOff x="7386599" y="111543"/>
            <a:chExt cx="3548123" cy="2739274"/>
          </a:xfrm>
        </p:grpSpPr>
        <p:sp>
          <p:nvSpPr>
            <p:cNvPr id="3" name="Thought Bubble: Cloud 2">
              <a:extLst>
                <a:ext uri="{FF2B5EF4-FFF2-40B4-BE49-F238E27FC236}">
                  <a16:creationId xmlns:a16="http://schemas.microsoft.com/office/drawing/2014/main" id="{B2E1162D-2A02-4A9C-863A-849306626D90}"/>
                </a:ext>
              </a:extLst>
            </p:cNvPr>
            <p:cNvSpPr/>
            <p:nvPr/>
          </p:nvSpPr>
          <p:spPr>
            <a:xfrm>
              <a:off x="7386599" y="521085"/>
              <a:ext cx="3531811" cy="2329732"/>
            </a:xfrm>
            <a:prstGeom prst="cloudCallout">
              <a:avLst/>
            </a:prstGeom>
            <a:solidFill>
              <a:schemeClr val="bg2">
                <a:lumMod val="75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B69E4A-3D57-492F-8815-B72E221ADA50}"/>
                </a:ext>
              </a:extLst>
            </p:cNvPr>
            <p:cNvSpPr txBox="1"/>
            <p:nvPr/>
          </p:nvSpPr>
          <p:spPr>
            <a:xfrm>
              <a:off x="7976462" y="803432"/>
              <a:ext cx="1369002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aggression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041C8E-0092-4C3D-99EC-84DA5875330F}"/>
                </a:ext>
              </a:extLst>
            </p:cNvPr>
            <p:cNvSpPr txBox="1"/>
            <p:nvPr/>
          </p:nvSpPr>
          <p:spPr>
            <a:xfrm>
              <a:off x="9400357" y="676374"/>
              <a:ext cx="1298342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insecurity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64D4F6-DA7F-44BF-879F-D2D91FB974FB}"/>
                </a:ext>
              </a:extLst>
            </p:cNvPr>
            <p:cNvSpPr txBox="1"/>
            <p:nvPr/>
          </p:nvSpPr>
          <p:spPr>
            <a:xfrm>
              <a:off x="7469658" y="1334305"/>
              <a:ext cx="1009817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hunger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8D4454-98F9-4F0A-B1C2-D8865ACFDB41}"/>
                </a:ext>
              </a:extLst>
            </p:cNvPr>
            <p:cNvSpPr txBox="1"/>
            <p:nvPr/>
          </p:nvSpPr>
          <p:spPr>
            <a:xfrm>
              <a:off x="8335892" y="1528130"/>
              <a:ext cx="1369001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alienation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C937C1-B3E4-41ED-8FA9-15F7EB1F7DB0}"/>
                </a:ext>
              </a:extLst>
            </p:cNvPr>
            <p:cNvSpPr txBox="1"/>
            <p:nvPr/>
          </p:nvSpPr>
          <p:spPr>
            <a:xfrm>
              <a:off x="9712209" y="1459969"/>
              <a:ext cx="1222513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prisoner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F396D9-D725-42EE-A370-E76668762BA3}"/>
                </a:ext>
              </a:extLst>
            </p:cNvPr>
            <p:cNvSpPr txBox="1"/>
            <p:nvPr/>
          </p:nvSpPr>
          <p:spPr>
            <a:xfrm>
              <a:off x="9150588" y="1113463"/>
              <a:ext cx="920489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hatred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A0901C-1FC6-4781-B12E-EFF0C4FC0C2E}"/>
                </a:ext>
              </a:extLst>
            </p:cNvPr>
            <p:cNvSpPr txBox="1"/>
            <p:nvPr/>
          </p:nvSpPr>
          <p:spPr>
            <a:xfrm>
              <a:off x="8967360" y="2134705"/>
              <a:ext cx="1421017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retaliation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23BB73-E87B-4852-9011-B460A979AA4E}"/>
                </a:ext>
              </a:extLst>
            </p:cNvPr>
            <p:cNvSpPr txBox="1"/>
            <p:nvPr/>
          </p:nvSpPr>
          <p:spPr>
            <a:xfrm>
              <a:off x="7696867" y="1980624"/>
              <a:ext cx="1222514" cy="42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gangster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B7A132-2B6E-4976-89A6-FFD1F868D2D8}"/>
                </a:ext>
              </a:extLst>
            </p:cNvPr>
            <p:cNvSpPr txBox="1"/>
            <p:nvPr/>
          </p:nvSpPr>
          <p:spPr>
            <a:xfrm>
              <a:off x="8717143" y="111543"/>
              <a:ext cx="1110923" cy="535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Black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DDDF31-FCAF-49B0-A1A0-15073EF1BB91}"/>
              </a:ext>
            </a:extLst>
          </p:cNvPr>
          <p:cNvGrpSpPr/>
          <p:nvPr/>
        </p:nvGrpSpPr>
        <p:grpSpPr>
          <a:xfrm>
            <a:off x="8187922" y="2673326"/>
            <a:ext cx="3928860" cy="3231221"/>
            <a:chOff x="7210719" y="3153686"/>
            <a:chExt cx="3811213" cy="2931943"/>
          </a:xfrm>
        </p:grpSpPr>
        <p:sp>
          <p:nvSpPr>
            <p:cNvPr id="4" name="Thought Bubble: Cloud 3">
              <a:extLst>
                <a:ext uri="{FF2B5EF4-FFF2-40B4-BE49-F238E27FC236}">
                  <a16:creationId xmlns:a16="http://schemas.microsoft.com/office/drawing/2014/main" id="{578F4212-B309-4098-AFD9-4F591AE3CA46}"/>
                </a:ext>
              </a:extLst>
            </p:cNvPr>
            <p:cNvSpPr/>
            <p:nvPr/>
          </p:nvSpPr>
          <p:spPr>
            <a:xfrm>
              <a:off x="7210719" y="3585953"/>
              <a:ext cx="3666822" cy="2499676"/>
            </a:xfrm>
            <a:prstGeom prst="cloudCallou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126107-E675-424A-BC73-F7E2987E0D37}"/>
                </a:ext>
              </a:extLst>
            </p:cNvPr>
            <p:cNvSpPr txBox="1"/>
            <p:nvPr/>
          </p:nvSpPr>
          <p:spPr>
            <a:xfrm>
              <a:off x="8204949" y="3852046"/>
              <a:ext cx="935081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terror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00A00D-EB7C-4D14-BCE0-C37DB6639891}"/>
                </a:ext>
              </a:extLst>
            </p:cNvPr>
            <p:cNvSpPr txBox="1"/>
            <p:nvPr/>
          </p:nvSpPr>
          <p:spPr>
            <a:xfrm>
              <a:off x="9340216" y="3754106"/>
              <a:ext cx="1310041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terrorism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2D1797-5834-4BF0-B14B-128BBC012E30}"/>
                </a:ext>
              </a:extLst>
            </p:cNvPr>
            <p:cNvSpPr txBox="1"/>
            <p:nvPr/>
          </p:nvSpPr>
          <p:spPr>
            <a:xfrm>
              <a:off x="7552173" y="4258420"/>
              <a:ext cx="1175798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missile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04657C-E178-48FF-8652-1F1A7C0F30BF}"/>
                </a:ext>
              </a:extLst>
            </p:cNvPr>
            <p:cNvSpPr txBox="1"/>
            <p:nvPr/>
          </p:nvSpPr>
          <p:spPr>
            <a:xfrm>
              <a:off x="7483266" y="4832674"/>
              <a:ext cx="1599839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aggression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54F031-D915-4F73-9FFF-BFBE59EAC2E7}"/>
                </a:ext>
              </a:extLst>
            </p:cNvPr>
            <p:cNvSpPr txBox="1"/>
            <p:nvPr/>
          </p:nvSpPr>
          <p:spPr>
            <a:xfrm>
              <a:off x="9152503" y="4945601"/>
              <a:ext cx="1423453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casualties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4415F79-ED74-47A5-81EE-E7C8F5E4280F}"/>
                </a:ext>
              </a:extLst>
            </p:cNvPr>
            <p:cNvSpPr txBox="1"/>
            <p:nvPr/>
          </p:nvSpPr>
          <p:spPr>
            <a:xfrm>
              <a:off x="8936513" y="5454484"/>
              <a:ext cx="935081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bomb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9DC059-FC91-44E7-A6CF-A163D0E44A92}"/>
                </a:ext>
              </a:extLst>
            </p:cNvPr>
            <p:cNvSpPr txBox="1"/>
            <p:nvPr/>
          </p:nvSpPr>
          <p:spPr>
            <a:xfrm>
              <a:off x="8594339" y="4322117"/>
              <a:ext cx="1251796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terrorist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D74D04-A29D-4AB6-BE06-5A11F8B46AE7}"/>
                </a:ext>
              </a:extLst>
            </p:cNvPr>
            <p:cNvSpPr txBox="1"/>
            <p:nvPr/>
          </p:nvSpPr>
          <p:spPr>
            <a:xfrm>
              <a:off x="7754893" y="5321503"/>
              <a:ext cx="1423454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slaughter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592F54-8E89-4939-9B31-A09D51843428}"/>
                </a:ext>
              </a:extLst>
            </p:cNvPr>
            <p:cNvSpPr txBox="1"/>
            <p:nvPr/>
          </p:nvSpPr>
          <p:spPr>
            <a:xfrm>
              <a:off x="9770136" y="4495651"/>
              <a:ext cx="1251796" cy="41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violence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3C7F50A-C21E-417C-8032-3B3C7FDB3230}"/>
                </a:ext>
              </a:extLst>
            </p:cNvPr>
            <p:cNvSpPr txBox="1"/>
            <p:nvPr/>
          </p:nvSpPr>
          <p:spPr>
            <a:xfrm>
              <a:off x="8560005" y="3153686"/>
              <a:ext cx="1151080" cy="53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Islam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E75193B-C915-4961-89A1-E71BC50703B6}"/>
              </a:ext>
            </a:extLst>
          </p:cNvPr>
          <p:cNvSpPr txBox="1"/>
          <p:nvPr/>
        </p:nvSpPr>
        <p:spPr>
          <a:xfrm>
            <a:off x="7275764" y="6651784"/>
            <a:ext cx="5016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 Christianity was used as reference religion for Islam and White was used as reference race for blacks.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17BCFA-23C7-4F08-8BA4-CD3E9D98E096}"/>
              </a:ext>
            </a:extLst>
          </p:cNvPr>
          <p:cNvGrpSpPr/>
          <p:nvPr/>
        </p:nvGrpSpPr>
        <p:grpSpPr>
          <a:xfrm>
            <a:off x="2380692" y="249160"/>
            <a:ext cx="3831357" cy="3109238"/>
            <a:chOff x="3399434" y="208937"/>
            <a:chExt cx="3699067" cy="2834591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0B4D08A-4FE9-4916-B084-8F0C344EFAD9}"/>
                </a:ext>
              </a:extLst>
            </p:cNvPr>
            <p:cNvGrpSpPr/>
            <p:nvPr/>
          </p:nvGrpSpPr>
          <p:grpSpPr>
            <a:xfrm>
              <a:off x="3399434" y="208937"/>
              <a:ext cx="3687331" cy="2834591"/>
              <a:chOff x="3352988" y="237728"/>
              <a:chExt cx="3687331" cy="2834591"/>
            </a:xfrm>
          </p:grpSpPr>
          <p:sp>
            <p:nvSpPr>
              <p:cNvPr id="2" name="Thought Bubble: Cloud 1">
                <a:extLst>
                  <a:ext uri="{FF2B5EF4-FFF2-40B4-BE49-F238E27FC236}">
                    <a16:creationId xmlns:a16="http://schemas.microsoft.com/office/drawing/2014/main" id="{B5CE930E-C8C3-4F5B-9CBA-C4A263F229DE}"/>
                  </a:ext>
                </a:extLst>
              </p:cNvPr>
              <p:cNvSpPr/>
              <p:nvPr/>
            </p:nvSpPr>
            <p:spPr>
              <a:xfrm>
                <a:off x="3352988" y="653230"/>
                <a:ext cx="3687331" cy="2419089"/>
              </a:xfrm>
              <a:prstGeom prst="cloudCallou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733264-04F7-43DA-85A6-FD0D2CDC6443}"/>
                  </a:ext>
                </a:extLst>
              </p:cNvPr>
              <p:cNvSpPr txBox="1"/>
              <p:nvPr/>
            </p:nvSpPr>
            <p:spPr>
              <a:xfrm>
                <a:off x="4180170" y="904902"/>
                <a:ext cx="1277717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engineer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C0DB9D-1521-4445-8379-3448348C2289}"/>
                  </a:ext>
                </a:extLst>
              </p:cNvPr>
              <p:cNvSpPr txBox="1"/>
              <p:nvPr/>
            </p:nvSpPr>
            <p:spPr>
              <a:xfrm>
                <a:off x="5397458" y="733739"/>
                <a:ext cx="1288781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manager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7407CB-294E-4541-B0BE-21405069B1F3}"/>
                  </a:ext>
                </a:extLst>
              </p:cNvPr>
              <p:cNvSpPr txBox="1"/>
              <p:nvPr/>
            </p:nvSpPr>
            <p:spPr>
              <a:xfrm>
                <a:off x="3623731" y="1249039"/>
                <a:ext cx="1170974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military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C09EF3-37EA-485D-88E4-0DD48A4A890A}"/>
                  </a:ext>
                </a:extLst>
              </p:cNvPr>
              <p:cNvSpPr txBox="1"/>
              <p:nvPr/>
            </p:nvSpPr>
            <p:spPr>
              <a:xfrm>
                <a:off x="3905956" y="1852510"/>
                <a:ext cx="1497333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aggression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B9AD3B-3000-4F6C-8639-5DB82751A38F}"/>
                  </a:ext>
                </a:extLst>
              </p:cNvPr>
              <p:cNvSpPr txBox="1"/>
              <p:nvPr/>
            </p:nvSpPr>
            <p:spPr>
              <a:xfrm>
                <a:off x="5790102" y="2215611"/>
                <a:ext cx="711393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fury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9582DE-8863-40E0-B756-0F8C28FD7C19}"/>
                  </a:ext>
                </a:extLst>
              </p:cNvPr>
              <p:cNvSpPr txBox="1"/>
              <p:nvPr/>
            </p:nvSpPr>
            <p:spPr>
              <a:xfrm>
                <a:off x="4806995" y="1361995"/>
                <a:ext cx="1009815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soldier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B99010-8641-4B9B-A59D-03729CFBB0CD}"/>
                  </a:ext>
                </a:extLst>
              </p:cNvPr>
              <p:cNvSpPr txBox="1"/>
              <p:nvPr/>
            </p:nvSpPr>
            <p:spPr>
              <a:xfrm>
                <a:off x="4473658" y="2402501"/>
                <a:ext cx="1342342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Professor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E6217-FFA3-45F2-A8F5-E37DB8B58062}"/>
                  </a:ext>
                </a:extLst>
              </p:cNvPr>
              <p:cNvSpPr txBox="1"/>
              <p:nvPr/>
            </p:nvSpPr>
            <p:spPr>
              <a:xfrm>
                <a:off x="3623731" y="2231621"/>
                <a:ext cx="931871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doubt</a:t>
                </a:r>
                <a:endParaRPr lang="en-US" sz="20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5083F9-696F-4B26-8A85-78A06ABA7694}"/>
                  </a:ext>
                </a:extLst>
              </p:cNvPr>
              <p:cNvSpPr txBox="1"/>
              <p:nvPr/>
            </p:nvSpPr>
            <p:spPr>
              <a:xfrm>
                <a:off x="5587688" y="1727696"/>
                <a:ext cx="1210283" cy="420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terrorist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680F16-FBCB-4A9F-A2B4-D5C51F75C354}"/>
                  </a:ext>
                </a:extLst>
              </p:cNvPr>
              <p:cNvSpPr txBox="1"/>
              <p:nvPr/>
            </p:nvSpPr>
            <p:spPr>
              <a:xfrm>
                <a:off x="4688310" y="237728"/>
                <a:ext cx="1125110" cy="533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Male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DA2EAC-7FC2-4041-92AD-5AC9B753F209}"/>
                </a:ext>
              </a:extLst>
            </p:cNvPr>
            <p:cNvSpPr txBox="1"/>
            <p:nvPr/>
          </p:nvSpPr>
          <p:spPr>
            <a:xfrm>
              <a:off x="5952086" y="1173584"/>
              <a:ext cx="1146415" cy="420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capable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4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A9B329-FACC-4BA3-9D07-1FB05815BB4B}"/>
              </a:ext>
            </a:extLst>
          </p:cNvPr>
          <p:cNvGrpSpPr/>
          <p:nvPr/>
        </p:nvGrpSpPr>
        <p:grpSpPr>
          <a:xfrm>
            <a:off x="2324356" y="1198964"/>
            <a:ext cx="7543288" cy="1885104"/>
            <a:chOff x="2449451" y="1052567"/>
            <a:chExt cx="7292404" cy="18851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55A6BF-4438-4002-834E-024E2C6E7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451" y="1254730"/>
              <a:ext cx="1021080" cy="10210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A0E861-383D-4BD1-961E-5F238BC5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484" y="1052567"/>
              <a:ext cx="1525246" cy="15252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0EAA99-D8E6-4606-9B1F-1938DDAE7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261" y="1120362"/>
              <a:ext cx="1566380" cy="1289816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8385B00-5892-470B-A5F3-2CD494FE279A}"/>
                </a:ext>
              </a:extLst>
            </p:cNvPr>
            <p:cNvSpPr/>
            <p:nvPr/>
          </p:nvSpPr>
          <p:spPr>
            <a:xfrm>
              <a:off x="3734052" y="1550871"/>
              <a:ext cx="1021080" cy="5732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0099578-DE3B-4654-A4E8-2DDF7F803786}"/>
                </a:ext>
              </a:extLst>
            </p:cNvPr>
            <p:cNvSpPr/>
            <p:nvPr/>
          </p:nvSpPr>
          <p:spPr>
            <a:xfrm>
              <a:off x="6840455" y="1528561"/>
              <a:ext cx="1021080" cy="5732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10F937-9FED-4908-86DA-E4E7E6CD67C3}"/>
                </a:ext>
              </a:extLst>
            </p:cNvPr>
            <p:cNvSpPr txBox="1"/>
            <p:nvPr/>
          </p:nvSpPr>
          <p:spPr>
            <a:xfrm>
              <a:off x="2642088" y="2568339"/>
              <a:ext cx="611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F1417-241E-44EF-B577-8CE78A676A2A}"/>
                </a:ext>
              </a:extLst>
            </p:cNvPr>
            <p:cNvSpPr txBox="1"/>
            <p:nvPr/>
          </p:nvSpPr>
          <p:spPr>
            <a:xfrm>
              <a:off x="5386210" y="2568339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B3355A-A778-400C-B716-1CAF398109D2}"/>
                </a:ext>
              </a:extLst>
            </p:cNvPr>
            <p:cNvSpPr txBox="1"/>
            <p:nvPr/>
          </p:nvSpPr>
          <p:spPr>
            <a:xfrm>
              <a:off x="8240482" y="2462379"/>
              <a:ext cx="1501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Interpretation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6B52201F-FCD3-4F50-896B-F610B7520797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Bias Mitigation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59C0DB-A9CD-4EA0-B37C-C121AE4DBC35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Post-processing stage is independent of data &amp; model used</a:t>
            </a:r>
          </a:p>
        </p:txBody>
      </p:sp>
      <p:pic>
        <p:nvPicPr>
          <p:cNvPr id="18" name="Picture 1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3A1380F-0D6E-4008-A412-A1BE7F42B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01F566-F61A-46FB-890F-096D9EA0FFC4}"/>
              </a:ext>
            </a:extLst>
          </p:cNvPr>
          <p:cNvSpPr txBox="1"/>
          <p:nvPr/>
        </p:nvSpPr>
        <p:spPr>
          <a:xfrm>
            <a:off x="5016484" y="3499586"/>
            <a:ext cx="144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in-processing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95E09-069C-405A-A8FF-AFB513C76959}"/>
              </a:ext>
            </a:extLst>
          </p:cNvPr>
          <p:cNvSpPr txBox="1"/>
          <p:nvPr/>
        </p:nvSpPr>
        <p:spPr>
          <a:xfrm>
            <a:off x="8775822" y="3493058"/>
            <a:ext cx="167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post-processing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FA1240-FEDF-44FE-90EB-0F0DF5BA90F8}"/>
              </a:ext>
            </a:extLst>
          </p:cNvPr>
          <p:cNvGrpSpPr/>
          <p:nvPr/>
        </p:nvGrpSpPr>
        <p:grpSpPr>
          <a:xfrm>
            <a:off x="361050" y="3562583"/>
            <a:ext cx="3109475" cy="1369804"/>
            <a:chOff x="131974" y="3531183"/>
            <a:chExt cx="3109475" cy="13698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327DF3-98FD-4F7D-91A9-42899B592754}"/>
                </a:ext>
              </a:extLst>
            </p:cNvPr>
            <p:cNvSpPr txBox="1"/>
            <p:nvPr/>
          </p:nvSpPr>
          <p:spPr>
            <a:xfrm>
              <a:off x="848413" y="3531183"/>
              <a:ext cx="1581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pre-processing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326A39-F366-4141-BD0C-82A83E9CD7B7}"/>
                </a:ext>
              </a:extLst>
            </p:cNvPr>
            <p:cNvSpPr/>
            <p:nvPr/>
          </p:nvSpPr>
          <p:spPr>
            <a:xfrm>
              <a:off x="131974" y="4109136"/>
              <a:ext cx="1198721" cy="7918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Raw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C83D56-ACB7-4425-97FA-7B7CEB9B48F7}"/>
                </a:ext>
              </a:extLst>
            </p:cNvPr>
            <p:cNvSpPr/>
            <p:nvPr/>
          </p:nvSpPr>
          <p:spPr>
            <a:xfrm>
              <a:off x="2042727" y="4109135"/>
              <a:ext cx="1198722" cy="7918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1FE6551-D3E5-44FE-9325-7234F2DD7F44}"/>
                </a:ext>
              </a:extLst>
            </p:cNvPr>
            <p:cNvSpPr/>
            <p:nvPr/>
          </p:nvSpPr>
          <p:spPr>
            <a:xfrm>
              <a:off x="1330695" y="4343836"/>
              <a:ext cx="727216" cy="286049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DC15E7-0484-4E8D-9840-12656955AEA9}"/>
              </a:ext>
            </a:extLst>
          </p:cNvPr>
          <p:cNvSpPr/>
          <p:nvPr/>
        </p:nvSpPr>
        <p:spPr>
          <a:xfrm>
            <a:off x="4185247" y="4109136"/>
            <a:ext cx="1198721" cy="79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AC39F04-6AC4-4A28-851C-E5CE183FDA3F}"/>
              </a:ext>
            </a:extLst>
          </p:cNvPr>
          <p:cNvSpPr/>
          <p:nvPr/>
        </p:nvSpPr>
        <p:spPr>
          <a:xfrm>
            <a:off x="6096000" y="4109135"/>
            <a:ext cx="1198722" cy="79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Unbiased</a:t>
            </a:r>
          </a:p>
          <a:p>
            <a:pPr algn="ctr"/>
            <a:r>
              <a:rPr lang="en-US" dirty="0"/>
              <a:t>results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DD612EF-BAA5-4494-8ABF-F59D9AC65688}"/>
              </a:ext>
            </a:extLst>
          </p:cNvPr>
          <p:cNvSpPr/>
          <p:nvPr/>
        </p:nvSpPr>
        <p:spPr>
          <a:xfrm>
            <a:off x="5383968" y="4343836"/>
            <a:ext cx="727216" cy="2860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40D2249-EE9C-46B6-9A4E-DA1F892C1BE9}"/>
              </a:ext>
            </a:extLst>
          </p:cNvPr>
          <p:cNvSpPr/>
          <p:nvPr/>
        </p:nvSpPr>
        <p:spPr>
          <a:xfrm>
            <a:off x="8238520" y="4054014"/>
            <a:ext cx="1271200" cy="79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3DAD6AE-C250-49FB-8A88-A8242E7CD73D}"/>
              </a:ext>
            </a:extLst>
          </p:cNvPr>
          <p:cNvSpPr/>
          <p:nvPr/>
        </p:nvSpPr>
        <p:spPr>
          <a:xfrm>
            <a:off x="10221751" y="4054013"/>
            <a:ext cx="1198722" cy="791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Unbiased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8162723-C14A-4422-BA1F-D082BE5B51F2}"/>
              </a:ext>
            </a:extLst>
          </p:cNvPr>
          <p:cNvSpPr/>
          <p:nvPr/>
        </p:nvSpPr>
        <p:spPr>
          <a:xfrm>
            <a:off x="9509719" y="4288714"/>
            <a:ext cx="727216" cy="2860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5FF090-6E9D-4E2C-8D7F-F9C37477CBA1}"/>
              </a:ext>
            </a:extLst>
          </p:cNvPr>
          <p:cNvSpPr/>
          <p:nvPr/>
        </p:nvSpPr>
        <p:spPr>
          <a:xfrm>
            <a:off x="7986868" y="886407"/>
            <a:ext cx="3703948" cy="446003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3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B0BCBD-FE50-46CA-A9E9-C85CC3EBE64D}"/>
              </a:ext>
            </a:extLst>
          </p:cNvPr>
          <p:cNvSpPr txBox="1">
            <a:spLocks/>
          </p:cNvSpPr>
          <p:nvPr/>
        </p:nvSpPr>
        <p:spPr>
          <a:xfrm>
            <a:off x="632200" y="156740"/>
            <a:ext cx="10772775" cy="631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Interface</a:t>
            </a:r>
          </a:p>
        </p:txBody>
      </p:sp>
      <p:pic>
        <p:nvPicPr>
          <p:cNvPr id="31" name="Picture 3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19D05A8-B4C6-4D87-BE6D-B8A50326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CEF9695-4926-4BCC-9F19-1EDB1CBAA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260"/>
            <a:ext cx="12192000" cy="61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2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Challenge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2ADF6-BFEB-4EBD-9EDE-C7106721D71A}"/>
              </a:ext>
            </a:extLst>
          </p:cNvPr>
          <p:cNvSpPr txBox="1"/>
          <p:nvPr/>
        </p:nvSpPr>
        <p:spPr>
          <a:xfrm>
            <a:off x="2128502" y="1434383"/>
            <a:ext cx="793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 we have a way to debias a specific point, how can we debias the entire embedding which has millions of unique tokens?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14:cNvPr>
              <p14:cNvContentPartPr/>
              <p14:nvPr/>
            </p14:nvContentPartPr>
            <p14:xfrm>
              <a:off x="3962211" y="608485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75CFF6-41ED-41DA-B6C8-5D53EF342C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211" y="60758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68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CA92787-4765-4A98-BFDE-FDA2E5A67D99}"/>
              </a:ext>
            </a:extLst>
          </p:cNvPr>
          <p:cNvGrpSpPr/>
          <p:nvPr/>
        </p:nvGrpSpPr>
        <p:grpSpPr>
          <a:xfrm>
            <a:off x="8178296" y="1038851"/>
            <a:ext cx="1497654" cy="1748554"/>
            <a:chOff x="1293095" y="2609061"/>
            <a:chExt cx="1497654" cy="2009210"/>
          </a:xfrm>
        </p:grpSpPr>
        <p:pic>
          <p:nvPicPr>
            <p:cNvPr id="5" name="Picture 4" descr="A close up of a street sign on a pole&#10;&#10;Description generated with very high confidence">
              <a:extLst>
                <a:ext uri="{FF2B5EF4-FFF2-40B4-BE49-F238E27FC236}">
                  <a16:creationId xmlns:a16="http://schemas.microsoft.com/office/drawing/2014/main" id="{DA13B29D-9DD5-4276-A1CF-454773A6F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82" y="2609061"/>
              <a:ext cx="932681" cy="163987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C7CD7-36DE-49AF-B498-C3669C27113D}"/>
                </a:ext>
              </a:extLst>
            </p:cNvPr>
            <p:cNvSpPr txBox="1"/>
            <p:nvPr/>
          </p:nvSpPr>
          <p:spPr>
            <a:xfrm>
              <a:off x="1293095" y="4248939"/>
              <a:ext cx="149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Accountability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D5411-913D-4407-AFF9-D65F42191CAF}"/>
              </a:ext>
            </a:extLst>
          </p:cNvPr>
          <p:cNvGrpSpPr/>
          <p:nvPr/>
        </p:nvGrpSpPr>
        <p:grpSpPr>
          <a:xfrm>
            <a:off x="8178134" y="3325956"/>
            <a:ext cx="1702852" cy="1611422"/>
            <a:chOff x="3424511" y="1553828"/>
            <a:chExt cx="1702852" cy="16114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E04CCE-AB89-462D-9B96-C7D3CD4C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511" y="1553828"/>
              <a:ext cx="1702852" cy="12771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B5455-EA41-40BF-961F-9A1911855A68}"/>
                </a:ext>
              </a:extLst>
            </p:cNvPr>
            <p:cNvSpPr txBox="1"/>
            <p:nvPr/>
          </p:nvSpPr>
          <p:spPr>
            <a:xfrm>
              <a:off x="3887247" y="2795918"/>
              <a:ext cx="632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Trust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D76823-C441-43AF-B057-338583ED2BB2}"/>
              </a:ext>
            </a:extLst>
          </p:cNvPr>
          <p:cNvGrpSpPr/>
          <p:nvPr/>
        </p:nvGrpSpPr>
        <p:grpSpPr>
          <a:xfrm>
            <a:off x="2356463" y="969806"/>
            <a:ext cx="1524512" cy="1747821"/>
            <a:chOff x="6043611" y="1553829"/>
            <a:chExt cx="1524512" cy="17063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768804-24D0-4029-A536-1EB5BB5D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611" y="1553829"/>
              <a:ext cx="1524512" cy="12771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AE5627-AAC8-4170-B365-0DD5AA03DE7B}"/>
                </a:ext>
              </a:extLst>
            </p:cNvPr>
            <p:cNvSpPr txBox="1"/>
            <p:nvPr/>
          </p:nvSpPr>
          <p:spPr>
            <a:xfrm>
              <a:off x="6111959" y="2890812"/>
              <a:ext cx="1387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Transparency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21429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 Our Contribution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CB9E0-CE84-425E-B799-5920FD8E57C0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Introducing Human in the loop is the way forward!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818D76-C557-40E6-93A9-941457D446B7}"/>
              </a:ext>
            </a:extLst>
          </p:cNvPr>
          <p:cNvGrpSpPr/>
          <p:nvPr/>
        </p:nvGrpSpPr>
        <p:grpSpPr>
          <a:xfrm>
            <a:off x="7307150" y="2800570"/>
            <a:ext cx="3649997" cy="354509"/>
            <a:chOff x="2979471" y="1673090"/>
            <a:chExt cx="3587629" cy="409575"/>
          </a:xfrm>
        </p:grpSpPr>
        <p:pic>
          <p:nvPicPr>
            <p:cNvPr id="27" name="Picture 2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E45C5B3-91DA-4E49-BAEC-E300DAF2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471" y="1673090"/>
              <a:ext cx="409575" cy="4095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2E227C-8571-4CBB-BDE2-B3FA59307F6D}"/>
                </a:ext>
              </a:extLst>
            </p:cNvPr>
            <p:cNvSpPr txBox="1"/>
            <p:nvPr/>
          </p:nvSpPr>
          <p:spPr>
            <a:xfrm>
              <a:off x="3377241" y="1713332"/>
              <a:ext cx="3189859" cy="355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Human in-charge can be held accountable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967F2A-C233-41D1-8559-E051D64F64AD}"/>
              </a:ext>
            </a:extLst>
          </p:cNvPr>
          <p:cNvGrpSpPr/>
          <p:nvPr/>
        </p:nvGrpSpPr>
        <p:grpSpPr>
          <a:xfrm>
            <a:off x="1102717" y="4917478"/>
            <a:ext cx="3968138" cy="354509"/>
            <a:chOff x="2979471" y="1673090"/>
            <a:chExt cx="4294681" cy="409575"/>
          </a:xfrm>
        </p:grpSpPr>
        <p:pic>
          <p:nvPicPr>
            <p:cNvPr id="30" name="Picture 2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B2DF834-951C-4A77-BC0B-4A3DA321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471" y="1673090"/>
              <a:ext cx="409575" cy="40957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BA0C1D-ECA0-4399-8F13-A70066234813}"/>
                </a:ext>
              </a:extLst>
            </p:cNvPr>
            <p:cNvSpPr txBox="1"/>
            <p:nvPr/>
          </p:nvSpPr>
          <p:spPr>
            <a:xfrm>
              <a:off x="3251804" y="1707165"/>
              <a:ext cx="4022348" cy="355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Human expert infuses domain knowledge into system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841267-2FD9-4D68-8011-155DDE701DF9}"/>
              </a:ext>
            </a:extLst>
          </p:cNvPr>
          <p:cNvGrpSpPr/>
          <p:nvPr/>
        </p:nvGrpSpPr>
        <p:grpSpPr>
          <a:xfrm>
            <a:off x="7362475" y="4924933"/>
            <a:ext cx="3584786" cy="354509"/>
            <a:chOff x="2979471" y="1673090"/>
            <a:chExt cx="3523532" cy="409575"/>
          </a:xfrm>
        </p:grpSpPr>
        <p:pic>
          <p:nvPicPr>
            <p:cNvPr id="33" name="Picture 3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0A484E4-FD35-495F-8ED7-A2D4C4483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471" y="1673090"/>
              <a:ext cx="409575" cy="40957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125D39-2C57-4644-835C-25BF1BCBD96B}"/>
                </a:ext>
              </a:extLst>
            </p:cNvPr>
            <p:cNvSpPr txBox="1"/>
            <p:nvPr/>
          </p:nvSpPr>
          <p:spPr>
            <a:xfrm>
              <a:off x="3377241" y="1713332"/>
              <a:ext cx="3125762" cy="355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Human brings more trust into the system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5C7E4E-2296-4CD5-9120-E292D34083A8}"/>
              </a:ext>
            </a:extLst>
          </p:cNvPr>
          <p:cNvGrpSpPr/>
          <p:nvPr/>
        </p:nvGrpSpPr>
        <p:grpSpPr>
          <a:xfrm>
            <a:off x="1234853" y="2663160"/>
            <a:ext cx="4031255" cy="354509"/>
            <a:chOff x="2979471" y="1673090"/>
            <a:chExt cx="3962375" cy="409575"/>
          </a:xfrm>
        </p:grpSpPr>
        <p:pic>
          <p:nvPicPr>
            <p:cNvPr id="36" name="Picture 35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D56AA81-F3B8-4B97-AE19-183EB587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471" y="1673090"/>
              <a:ext cx="409575" cy="40957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79A0B9-BF62-46F3-849C-F85B79557931}"/>
                </a:ext>
              </a:extLst>
            </p:cNvPr>
            <p:cNvSpPr txBox="1"/>
            <p:nvPr/>
          </p:nvSpPr>
          <p:spPr>
            <a:xfrm>
              <a:off x="3377241" y="1713332"/>
              <a:ext cx="3564605" cy="355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Interactive visual interface boosts transparency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CF68E7-E826-4431-AD9E-F1B005975838}"/>
              </a:ext>
            </a:extLst>
          </p:cNvPr>
          <p:cNvGrpSpPr/>
          <p:nvPr/>
        </p:nvGrpSpPr>
        <p:grpSpPr>
          <a:xfrm>
            <a:off x="2223570" y="3323054"/>
            <a:ext cx="1790298" cy="1626679"/>
            <a:chOff x="1460183" y="3104737"/>
            <a:chExt cx="1790298" cy="16266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1F73FD-C651-47EC-917D-0839E591B9B4}"/>
                </a:ext>
              </a:extLst>
            </p:cNvPr>
            <p:cNvSpPr txBox="1"/>
            <p:nvPr/>
          </p:nvSpPr>
          <p:spPr>
            <a:xfrm>
              <a:off x="1460183" y="4362084"/>
              <a:ext cx="1790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Multidisciplinary</a:t>
              </a:r>
            </a:p>
          </p:txBody>
        </p:sp>
        <p:pic>
          <p:nvPicPr>
            <p:cNvPr id="3" name="Picture 2" descr="A picture containing balloon, transport, aircraft&#10;&#10;Description generated with very high confidence">
              <a:extLst>
                <a:ext uri="{FF2B5EF4-FFF2-40B4-BE49-F238E27FC236}">
                  <a16:creationId xmlns:a16="http://schemas.microsoft.com/office/drawing/2014/main" id="{A2466AEB-B963-475E-96FB-343FBB42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820" y="3104737"/>
              <a:ext cx="1475159" cy="1277139"/>
            </a:xfrm>
            <a:prstGeom prst="rect">
              <a:avLst/>
            </a:prstGeom>
          </p:spPr>
        </p:pic>
      </p:grpSp>
      <p:pic>
        <p:nvPicPr>
          <p:cNvPr id="47" name="Picture 4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0B7B262-9B2B-4132-ADBB-1CC888651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B35306E-9356-4E85-85E7-B52A79E58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16" y="2442304"/>
            <a:ext cx="4524783" cy="1207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F6B4D5-F2BC-4DFB-80C6-57734B1D74E0}"/>
              </a:ext>
            </a:extLst>
          </p:cNvPr>
          <p:cNvSpPr txBox="1"/>
          <p:nvPr/>
        </p:nvSpPr>
        <p:spPr>
          <a:xfrm>
            <a:off x="1383189" y="368218"/>
            <a:ext cx="89442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Investigate social biases encoded in Contextualized word embeddings like BERT, Elmo,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Extend support for more languages like Chinese, Spanish,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Extend this tool to visualize &amp; debias for multiple sensitive groups simultaneously</a:t>
            </a:r>
          </a:p>
          <a:p>
            <a:endParaRPr lang="en-US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dirty="0"/>
              <a:t>Augmented writing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B0BCBD-FE50-46CA-A9E9-C85CC3EBE64D}"/>
              </a:ext>
            </a:extLst>
          </p:cNvPr>
          <p:cNvSpPr txBox="1">
            <a:spLocks/>
          </p:cNvSpPr>
          <p:nvPr/>
        </p:nvSpPr>
        <p:spPr>
          <a:xfrm>
            <a:off x="647698" y="142695"/>
            <a:ext cx="10772775" cy="631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Future Work</a:t>
            </a:r>
          </a:p>
        </p:txBody>
      </p:sp>
      <p:pic>
        <p:nvPicPr>
          <p:cNvPr id="7" name="Picture 6" descr="A picture containing sky, person, plane&#10;&#10;Description generated with high confidence">
            <a:extLst>
              <a:ext uri="{FF2B5EF4-FFF2-40B4-BE49-F238E27FC236}">
                <a16:creationId xmlns:a16="http://schemas.microsoft.com/office/drawing/2014/main" id="{3A57B279-C63C-4DA0-BF26-0FB4AB70C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0290">
            <a:off x="10320551" y="322647"/>
            <a:ext cx="1413790" cy="983815"/>
          </a:xfrm>
          <a:prstGeom prst="rect">
            <a:avLst/>
          </a:prstGeom>
        </p:spPr>
      </p:pic>
      <p:pic>
        <p:nvPicPr>
          <p:cNvPr id="31" name="Picture 3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19D05A8-B4C6-4D87-BE6D-B8A503263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08DE94-2E99-4848-A27B-E92183B36974}"/>
              </a:ext>
            </a:extLst>
          </p:cNvPr>
          <p:cNvSpPr txBox="1"/>
          <p:nvPr/>
        </p:nvSpPr>
        <p:spPr>
          <a:xfrm>
            <a:off x="1864543" y="1393044"/>
            <a:ext cx="805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Rahul deposited extra cash in different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banks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   Silt got deposited on river 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banks.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350185-03D4-4C6A-B601-03D85FDFE419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Algorithmic Bias is a great area to be in!!!</a:t>
            </a:r>
          </a:p>
        </p:txBody>
      </p:sp>
    </p:spTree>
    <p:extLst>
      <p:ext uri="{BB962C8B-B14F-4D97-AF65-F5344CB8AC3E}">
        <p14:creationId xmlns:p14="http://schemas.microsoft.com/office/powerpoint/2010/main" val="1994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21" y="1743441"/>
            <a:ext cx="2286126" cy="1774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2" y="6642556"/>
            <a:ext cx="39661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Image: https://www.dreamstime.com/royalty-free-stock-images-finish-line-image29185929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9E9EBF-C6E1-4D7D-B7A9-F4AEA9AADAC7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5C701-E804-4904-8E4E-2C380A059337}"/>
              </a:ext>
            </a:extLst>
          </p:cNvPr>
          <p:cNvSpPr txBox="1"/>
          <p:nvPr/>
        </p:nvSpPr>
        <p:spPr>
          <a:xfrm>
            <a:off x="757724" y="1241998"/>
            <a:ext cx="914218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One of the first Data Viz approaches to tackle Algorithmic Bias in Word embeddings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Proposed a novel tool to identify &amp; mitigate social biases in word embeddings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Our tool explored biases based on race, gender, religion, caste, etc.</a:t>
            </a:r>
          </a:p>
          <a:p>
            <a:pPr>
              <a:buClr>
                <a:srgbClr val="002060"/>
              </a:buClr>
            </a:pPr>
            <a:endParaRPr lang="en-US" sz="2000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Can be instrumental in auditing pretrained word embedding before deploying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In near future, we intend to test it on different languages, biases and embeddings</a:t>
            </a: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EE3A29-374A-43FF-96A3-F9D0EE8B62EA}"/>
              </a:ext>
            </a:extLst>
          </p:cNvPr>
          <p:cNvSpPr/>
          <p:nvPr/>
        </p:nvSpPr>
        <p:spPr>
          <a:xfrm>
            <a:off x="0" y="5114559"/>
            <a:ext cx="12192000" cy="108660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Don’t trust algorithms blindly. They can only be as neutral as the training data &amp; the people developing them.</a:t>
            </a:r>
          </a:p>
        </p:txBody>
      </p:sp>
      <p:pic>
        <p:nvPicPr>
          <p:cNvPr id="10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505694A-6300-4A0B-A9B9-67249F7D5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Algorithmic Bias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CB9E0-CE84-425E-B799-5920FD8E57C0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Algorithmic Bias is the imminent AI danger impacting millions daily</a:t>
            </a:r>
          </a:p>
        </p:txBody>
      </p:sp>
      <p:pic>
        <p:nvPicPr>
          <p:cNvPr id="23" name="Picture 2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BB2763A-93F8-4CB9-89A2-E6B344E8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EC59E0-B689-4271-A73E-2A6BDD80B6D6}"/>
              </a:ext>
            </a:extLst>
          </p:cNvPr>
          <p:cNvSpPr txBox="1"/>
          <p:nvPr/>
        </p:nvSpPr>
        <p:spPr>
          <a:xfrm>
            <a:off x="343080" y="1045093"/>
            <a:ext cx="1080565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Algorithms exhibit preference for or prejudice against certain sections of society based on their identity.</a:t>
            </a:r>
          </a:p>
          <a:p>
            <a:r>
              <a:rPr lang="en-US" dirty="0"/>
              <a:t>     Such discriminatory behavior is termed as Algorithmic bias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Generally emanates from biased training data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Minorities &amp; underrepresented groups are worst hit.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Which sub-domains of AI are affected?  ALL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25033B-6EC4-4B58-9C95-6000123EC499}"/>
              </a:ext>
            </a:extLst>
          </p:cNvPr>
          <p:cNvGrpSpPr/>
          <p:nvPr/>
        </p:nvGrpSpPr>
        <p:grpSpPr>
          <a:xfrm>
            <a:off x="8291355" y="1587821"/>
            <a:ext cx="3770232" cy="2275755"/>
            <a:chOff x="7562683" y="2754516"/>
            <a:chExt cx="4320191" cy="25384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82BE49-7C8B-47E5-A9D6-E47252591E1B}"/>
                </a:ext>
              </a:extLst>
            </p:cNvPr>
            <p:cNvGrpSpPr/>
            <p:nvPr/>
          </p:nvGrpSpPr>
          <p:grpSpPr>
            <a:xfrm>
              <a:off x="7562683" y="3155773"/>
              <a:ext cx="4320191" cy="2137144"/>
              <a:chOff x="7634177" y="2471784"/>
              <a:chExt cx="4320191" cy="213714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2DC3E71-A791-4C1F-A78C-DF7DB873A892}"/>
                  </a:ext>
                </a:extLst>
              </p:cNvPr>
              <p:cNvSpPr/>
              <p:nvPr/>
            </p:nvSpPr>
            <p:spPr>
              <a:xfrm>
                <a:off x="7634177" y="2471784"/>
                <a:ext cx="2393430" cy="2137144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636EF5F-0428-46CB-B1BA-E89372DF8AB1}"/>
                  </a:ext>
                </a:extLst>
              </p:cNvPr>
              <p:cNvSpPr/>
              <p:nvPr/>
            </p:nvSpPr>
            <p:spPr>
              <a:xfrm>
                <a:off x="9560938" y="2471784"/>
                <a:ext cx="2393430" cy="213714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BA6C10-7B83-4395-9AD6-0FCD56714F20}"/>
                  </a:ext>
                </a:extLst>
              </p:cNvPr>
              <p:cNvSpPr txBox="1"/>
              <p:nvPr/>
            </p:nvSpPr>
            <p:spPr>
              <a:xfrm>
                <a:off x="8101797" y="2669649"/>
                <a:ext cx="14519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Computational</a:t>
                </a:r>
              </a:p>
              <a:p>
                <a:pPr algn="ctr"/>
                <a:r>
                  <a:rPr lang="en-US" sz="1600" b="1" dirty="0"/>
                  <a:t>Science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CCF95C-FD1A-45B4-90B9-EA5D282CE5F3}"/>
                  </a:ext>
                </a:extLst>
              </p:cNvPr>
              <p:cNvSpPr txBox="1"/>
              <p:nvPr/>
            </p:nvSpPr>
            <p:spPr>
              <a:xfrm>
                <a:off x="10336043" y="2546338"/>
                <a:ext cx="8210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/>
                  <a:t>Social</a:t>
                </a:r>
              </a:p>
              <a:p>
                <a:pPr algn="ctr"/>
                <a:r>
                  <a:rPr lang="en-US" sz="1600" b="1" dirty="0"/>
                  <a:t>Science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70A45D-678E-4B7C-B4CF-C321F198E255}"/>
                  </a:ext>
                </a:extLst>
              </p:cNvPr>
              <p:cNvSpPr txBox="1"/>
              <p:nvPr/>
            </p:nvSpPr>
            <p:spPr>
              <a:xfrm>
                <a:off x="8870697" y="3895476"/>
                <a:ext cx="659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>
                    <a:solidFill>
                      <a:schemeClr val="bg1"/>
                    </a:solidFill>
                  </a:rPr>
                  <a:t>Maths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CC812-7E7B-4B76-8BB6-65EC8FF899D7}"/>
                  </a:ext>
                </a:extLst>
              </p:cNvPr>
              <p:cNvSpPr txBox="1"/>
              <p:nvPr/>
            </p:nvSpPr>
            <p:spPr>
              <a:xfrm>
                <a:off x="7831514" y="3341967"/>
                <a:ext cx="9278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Computer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Science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FA5FD3-7B4D-46EA-9388-792CF0981934}"/>
                  </a:ext>
                </a:extLst>
              </p:cNvPr>
              <p:cNvSpPr txBox="1"/>
              <p:nvPr/>
            </p:nvSpPr>
            <p:spPr>
              <a:xfrm>
                <a:off x="9933652" y="3951984"/>
                <a:ext cx="1016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Psychology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4D3DA8-529F-41B5-B42C-9F9BAF2FFC96}"/>
                  </a:ext>
                </a:extLst>
              </p:cNvPr>
              <p:cNvSpPr txBox="1"/>
              <p:nvPr/>
            </p:nvSpPr>
            <p:spPr>
              <a:xfrm>
                <a:off x="10053223" y="3448928"/>
                <a:ext cx="479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Law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486E07-F286-4432-BE66-29D841BAB17D}"/>
                  </a:ext>
                </a:extLst>
              </p:cNvPr>
              <p:cNvSpPr txBox="1"/>
              <p:nvPr/>
            </p:nvSpPr>
            <p:spPr>
              <a:xfrm>
                <a:off x="10908354" y="3726888"/>
                <a:ext cx="952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Linguistics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8B77C4-D477-426A-B0C9-659ABE9121E3}"/>
                  </a:ext>
                </a:extLst>
              </p:cNvPr>
              <p:cNvSpPr txBox="1"/>
              <p:nvPr/>
            </p:nvSpPr>
            <p:spPr>
              <a:xfrm>
                <a:off x="10574953" y="3116111"/>
                <a:ext cx="13649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Communication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Studies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CAAF9D-8BC5-4A40-8E44-FD1F26F625A2}"/>
                </a:ext>
              </a:extLst>
            </p:cNvPr>
            <p:cNvSpPr txBox="1"/>
            <p:nvPr/>
          </p:nvSpPr>
          <p:spPr>
            <a:xfrm>
              <a:off x="8710829" y="2754516"/>
              <a:ext cx="2168148" cy="411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Algorithmic Bias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22DB27-6095-4A1B-B9C1-E8B0B5994E45}"/>
                </a:ext>
              </a:extLst>
            </p:cNvPr>
            <p:cNvCxnSpPr>
              <a:cxnSpLocks/>
            </p:cNvCxnSpPr>
            <p:nvPr/>
          </p:nvCxnSpPr>
          <p:spPr>
            <a:xfrm>
              <a:off x="9679076" y="3155773"/>
              <a:ext cx="0" cy="9454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E68E372-245A-44FC-828C-7197B96ABDC4}"/>
              </a:ext>
            </a:extLst>
          </p:cNvPr>
          <p:cNvSpPr/>
          <p:nvPr/>
        </p:nvSpPr>
        <p:spPr>
          <a:xfrm>
            <a:off x="2292058" y="4655192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Recommender Systems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CA6901-04F7-4830-BCBB-54929031E8C1}"/>
              </a:ext>
            </a:extLst>
          </p:cNvPr>
          <p:cNvSpPr/>
          <p:nvPr/>
        </p:nvSpPr>
        <p:spPr>
          <a:xfrm>
            <a:off x="431386" y="4655192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Speech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5BEA8B-8011-4C2D-91FA-2189F45C616A}"/>
              </a:ext>
            </a:extLst>
          </p:cNvPr>
          <p:cNvSpPr/>
          <p:nvPr/>
        </p:nvSpPr>
        <p:spPr>
          <a:xfrm>
            <a:off x="4175444" y="4655192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NLP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67B4D8-1716-487C-BB0D-C1FC3B60D69C}"/>
              </a:ext>
            </a:extLst>
          </p:cNvPr>
          <p:cNvSpPr/>
          <p:nvPr/>
        </p:nvSpPr>
        <p:spPr>
          <a:xfrm>
            <a:off x="6034085" y="4660212"/>
            <a:ext cx="1766950" cy="853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7E1734D-62B1-4AFC-A292-F723A0F3B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6" y="3975572"/>
            <a:ext cx="3028198" cy="16917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F735A6-EAD9-48FA-9523-484E1A5EFA71}"/>
              </a:ext>
            </a:extLst>
          </p:cNvPr>
          <p:cNvSpPr/>
          <p:nvPr/>
        </p:nvSpPr>
        <p:spPr>
          <a:xfrm>
            <a:off x="295656" y="6308654"/>
            <a:ext cx="87569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Kay, Matthew, Cynthia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Matuszek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and Sean A. Munson. "Unequal representation and gender stereotypes in image search results for occupations."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33rd Annual ACM Conference on Human Factors in Computing Systems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ACM, 2015.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29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0721" y="6596390"/>
            <a:ext cx="5690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Image: https://depositphotos.com/99431064/stock-photo-man-hand-writing-any-questions.html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80" y="1336752"/>
            <a:ext cx="6231845" cy="46723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EA575E6-1516-4B4D-B299-39E64E48D8CA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Thank You …</a:t>
            </a:r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7516DEA-6FAC-4103-9977-18833CA92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D2CD4-5D98-46FF-B523-EE2799592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8170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21429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English - Religion</a:t>
            </a: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4701CBA1-9A98-4897-BF4C-BA3B6BEC4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983974"/>
            <a:ext cx="10545830" cy="575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4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21429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Hindi - Caste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02B551-9E04-4E2E-A1EC-8C57A292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" y="914400"/>
            <a:ext cx="10883348" cy="58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80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21429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Hindi - Gender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412FFBD-337D-4DD4-805F-D483CA7B0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9" y="893460"/>
            <a:ext cx="10264176" cy="58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9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F6B4D5-F2BC-4DFB-80C6-57734B1D74E0}"/>
              </a:ext>
            </a:extLst>
          </p:cNvPr>
          <p:cNvSpPr txBox="1"/>
          <p:nvPr/>
        </p:nvSpPr>
        <p:spPr>
          <a:xfrm>
            <a:off x="3653750" y="9331"/>
            <a:ext cx="756033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Word embedding evaluation metrics to the visual interface like WA, WS and extrinsic evaluation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missing words to the visual interface on the fly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Interact with NLP researchers &amp; Computational Linguists to improve design and implementation of the tool.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Conduct user study to evaluate usability of the interface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B0BCBD-FE50-46CA-A9E9-C85CC3EBE64D}"/>
              </a:ext>
            </a:extLst>
          </p:cNvPr>
          <p:cNvSpPr txBox="1">
            <a:spLocks/>
          </p:cNvSpPr>
          <p:nvPr/>
        </p:nvSpPr>
        <p:spPr>
          <a:xfrm>
            <a:off x="647698" y="142695"/>
            <a:ext cx="10772775" cy="631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TODO</a:t>
            </a:r>
          </a:p>
        </p:txBody>
      </p:sp>
      <p:pic>
        <p:nvPicPr>
          <p:cNvPr id="31" name="Picture 3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19D05A8-B4C6-4D87-BE6D-B8A503263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pic>
        <p:nvPicPr>
          <p:cNvPr id="6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9432294-03F6-4703-8EDB-9BBC425B21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" r="4" b="4"/>
          <a:stretch/>
        </p:blipFill>
        <p:spPr>
          <a:xfrm>
            <a:off x="614127" y="970313"/>
            <a:ext cx="2956053" cy="4373266"/>
          </a:xfrm>
          <a:prstGeom prst="rect">
            <a:avLst/>
          </a:prstGeom>
          <a:effectLst/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4C855FC-7C2B-46EE-B8E6-B00088EFA8B1}"/>
              </a:ext>
            </a:extLst>
          </p:cNvPr>
          <p:cNvGrpSpPr/>
          <p:nvPr/>
        </p:nvGrpSpPr>
        <p:grpSpPr>
          <a:xfrm>
            <a:off x="7340703" y="1418252"/>
            <a:ext cx="3361509" cy="2274453"/>
            <a:chOff x="7369520" y="1549387"/>
            <a:chExt cx="3291909" cy="24231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E6D27C2-E913-48BA-970E-A1A68140FB87}"/>
                </a:ext>
              </a:extLst>
            </p:cNvPr>
            <p:cNvGrpSpPr/>
            <p:nvPr/>
          </p:nvGrpSpPr>
          <p:grpSpPr>
            <a:xfrm>
              <a:off x="7369520" y="1549387"/>
              <a:ext cx="3291909" cy="2423105"/>
              <a:chOff x="7322773" y="1495450"/>
              <a:chExt cx="3291909" cy="242310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AD85D60-6F84-4AD4-8223-2EEE005A2751}"/>
                  </a:ext>
                </a:extLst>
              </p:cNvPr>
              <p:cNvSpPr/>
              <p:nvPr/>
            </p:nvSpPr>
            <p:spPr>
              <a:xfrm rot="20289610">
                <a:off x="7322773" y="1495450"/>
                <a:ext cx="3291909" cy="2423105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514D12-DE57-4DE4-BA54-20E3B001AAC6}"/>
                  </a:ext>
                </a:extLst>
              </p:cNvPr>
              <p:cNvSpPr txBox="1"/>
              <p:nvPr/>
            </p:nvSpPr>
            <p:spPr>
              <a:xfrm>
                <a:off x="9003052" y="1519836"/>
                <a:ext cx="1494329" cy="4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Utility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9E8BCB-18E9-4338-9206-34CEE7B38D9D}"/>
                  </a:ext>
                </a:extLst>
              </p:cNvPr>
              <p:cNvSpPr txBox="1"/>
              <p:nvPr/>
            </p:nvSpPr>
            <p:spPr>
              <a:xfrm>
                <a:off x="7946024" y="1935507"/>
                <a:ext cx="969252" cy="552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Word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Analogy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22C1D7-75A3-4693-8D85-FD27D41EE47E}"/>
                  </a:ext>
                </a:extLst>
              </p:cNvPr>
              <p:cNvSpPr txBox="1"/>
              <p:nvPr/>
            </p:nvSpPr>
            <p:spPr>
              <a:xfrm>
                <a:off x="9208777" y="2371741"/>
                <a:ext cx="1078632" cy="57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Word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Similarity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825E5F-E1CE-44A9-9506-BCF59E442805}"/>
                </a:ext>
              </a:extLst>
            </p:cNvPr>
            <p:cNvGrpSpPr/>
            <p:nvPr/>
          </p:nvGrpSpPr>
          <p:grpSpPr>
            <a:xfrm>
              <a:off x="7984083" y="2713877"/>
              <a:ext cx="1223175" cy="1199135"/>
              <a:chOff x="4084036" y="5693940"/>
              <a:chExt cx="1223175" cy="119913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229F471-59AE-400A-9FD8-075D44AF7FA4}"/>
                  </a:ext>
                </a:extLst>
              </p:cNvPr>
              <p:cNvSpPr/>
              <p:nvPr/>
            </p:nvSpPr>
            <p:spPr>
              <a:xfrm rot="17826472">
                <a:off x="4096056" y="5681920"/>
                <a:ext cx="1199135" cy="1223175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0173E4-153F-4ECE-9F25-B1AC56863AFA}"/>
                  </a:ext>
                </a:extLst>
              </p:cNvPr>
              <p:cNvSpPr txBox="1"/>
              <p:nvPr/>
            </p:nvSpPr>
            <p:spPr>
              <a:xfrm>
                <a:off x="4104892" y="5919934"/>
                <a:ext cx="1128240" cy="57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Extrinsic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Evaluation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705C1-1FE6-4DE5-A906-856470F65534}"/>
              </a:ext>
            </a:extLst>
          </p:cNvPr>
          <p:cNvGrpSpPr/>
          <p:nvPr/>
        </p:nvGrpSpPr>
        <p:grpSpPr>
          <a:xfrm>
            <a:off x="4516772" y="1521114"/>
            <a:ext cx="2712861" cy="2290340"/>
            <a:chOff x="4310819" y="1609953"/>
            <a:chExt cx="2883412" cy="23507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BB0969-08C7-4597-A796-E9D95B37569E}"/>
                </a:ext>
              </a:extLst>
            </p:cNvPr>
            <p:cNvGrpSpPr/>
            <p:nvPr/>
          </p:nvGrpSpPr>
          <p:grpSpPr>
            <a:xfrm>
              <a:off x="4310819" y="1609953"/>
              <a:ext cx="2883412" cy="2350765"/>
              <a:chOff x="2518010" y="721277"/>
              <a:chExt cx="2480919" cy="257024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39C05B-4F25-465C-A0FA-633C887C8918}"/>
                  </a:ext>
                </a:extLst>
              </p:cNvPr>
              <p:cNvSpPr/>
              <p:nvPr/>
            </p:nvSpPr>
            <p:spPr>
              <a:xfrm rot="2290114">
                <a:off x="2518010" y="721277"/>
                <a:ext cx="2480919" cy="257024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778709-3449-45D6-AD33-47352F3D8599}"/>
                  </a:ext>
                </a:extLst>
              </p:cNvPr>
              <p:cNvSpPr txBox="1"/>
              <p:nvPr/>
            </p:nvSpPr>
            <p:spPr>
              <a:xfrm>
                <a:off x="3020390" y="771761"/>
                <a:ext cx="1327850" cy="532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Fairness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7CD672-B9AE-4A65-BD28-F3B2BB105D19}"/>
                  </a:ext>
                </a:extLst>
              </p:cNvPr>
              <p:cNvSpPr txBox="1"/>
              <p:nvPr/>
            </p:nvSpPr>
            <p:spPr>
              <a:xfrm>
                <a:off x="2781144" y="1432308"/>
                <a:ext cx="695167" cy="375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WEAT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9ED2AB-2016-449E-A958-E894160FDE98}"/>
                  </a:ext>
                </a:extLst>
              </p:cNvPr>
              <p:cNvSpPr txBox="1"/>
              <p:nvPr/>
            </p:nvSpPr>
            <p:spPr>
              <a:xfrm>
                <a:off x="3885777" y="1319420"/>
                <a:ext cx="860845" cy="639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Word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Analogy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DEBB99-0036-44B9-BADF-EBE8B4DED209}"/>
                  </a:ext>
                </a:extLst>
              </p:cNvPr>
              <p:cNvSpPr txBox="1"/>
              <p:nvPr/>
            </p:nvSpPr>
            <p:spPr>
              <a:xfrm>
                <a:off x="2722878" y="1958792"/>
                <a:ext cx="1028700" cy="370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Bias score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73B75B-A8AD-48AD-8CF2-81EE7B861B51}"/>
                </a:ext>
              </a:extLst>
            </p:cNvPr>
            <p:cNvGrpSpPr/>
            <p:nvPr/>
          </p:nvGrpSpPr>
          <p:grpSpPr>
            <a:xfrm>
              <a:off x="5515496" y="2743763"/>
              <a:ext cx="1195591" cy="1150901"/>
              <a:chOff x="4070014" y="5682634"/>
              <a:chExt cx="1223174" cy="1122824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C1C1281-1BE8-4257-9DA2-F6EB7CF2AF05}"/>
                  </a:ext>
                </a:extLst>
              </p:cNvPr>
              <p:cNvSpPr/>
              <p:nvPr/>
            </p:nvSpPr>
            <p:spPr>
              <a:xfrm rot="17826472">
                <a:off x="4120137" y="5669602"/>
                <a:ext cx="1122824" cy="1148888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5B3883-3B3F-491A-A3F1-7F2E2E2DBB4F}"/>
                  </a:ext>
                </a:extLst>
              </p:cNvPr>
              <p:cNvSpPr txBox="1"/>
              <p:nvPr/>
            </p:nvSpPr>
            <p:spPr>
              <a:xfrm>
                <a:off x="4070014" y="5929277"/>
                <a:ext cx="1223174" cy="576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Extrinsic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Evaluation</a:t>
                </a:r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1C131A7-BE49-497C-8786-88011C7E8BA0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We have a prototype ready! There’s a lot more polishing needed</a:t>
            </a:r>
          </a:p>
        </p:txBody>
      </p:sp>
    </p:spTree>
    <p:extLst>
      <p:ext uri="{BB962C8B-B14F-4D97-AF65-F5344CB8AC3E}">
        <p14:creationId xmlns:p14="http://schemas.microsoft.com/office/powerpoint/2010/main" val="870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78AF40-B7A1-4872-BA9D-64F4D0967E0E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DBEF4-315A-461C-8B14-987DB60F54E9}"/>
              </a:ext>
            </a:extLst>
          </p:cNvPr>
          <p:cNvSpPr txBox="1"/>
          <p:nvPr/>
        </p:nvSpPr>
        <p:spPr>
          <a:xfrm>
            <a:off x="647698" y="1250174"/>
            <a:ext cx="111887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Biased algorithms are everywhere &amp; no one seems to care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AI programs exhibit racial and gender biases, research reveals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When Algorithms Discriminate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AI is hurting people of color and the poor. Experts want to fix that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How to Fix Silicon Valley’s Sexist Algorithms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Houston teachers sue over controversial teacher evaluation method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013FF9DE-49CE-4D2B-944D-675FCD513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145B1FC-8B5F-4A10-B215-C60705EDF134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Sources of Bias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FCB9E0-CE84-425E-B799-5920FD8E57C0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If training data or code developer is biased, Algorithms will be biased</a:t>
            </a:r>
          </a:p>
        </p:txBody>
      </p:sp>
      <p:pic>
        <p:nvPicPr>
          <p:cNvPr id="23" name="Picture 2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BB2763A-93F8-4CB9-89A2-E6B344E81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pic>
        <p:nvPicPr>
          <p:cNvPr id="3" name="Picture 2" descr="A picture containing paper clip, stationary&#10;&#10;Description generated with high confidence">
            <a:extLst>
              <a:ext uri="{FF2B5EF4-FFF2-40B4-BE49-F238E27FC236}">
                <a16:creationId xmlns:a16="http://schemas.microsoft.com/office/drawing/2014/main" id="{1DD3A970-C050-4869-A1EF-65158C539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82" b="93788" l="10000" r="90000">
                        <a14:foregroundMark x1="54556" y1="24697" x2="54556" y2="24697"/>
                        <a14:foregroundMark x1="54556" y1="24697" x2="52333" y2="20303"/>
                        <a14:foregroundMark x1="37778" y1="19545" x2="50222" y2="14545"/>
                        <a14:foregroundMark x1="50222" y1="14545" x2="62444" y2="14394"/>
                        <a14:foregroundMark x1="62444" y1="14394" x2="56889" y2="28030"/>
                        <a14:foregroundMark x1="56889" y1="28030" x2="44889" y2="26970"/>
                        <a14:foregroundMark x1="44889" y1="26970" x2="39778" y2="18182"/>
                        <a14:foregroundMark x1="29000" y1="28788" x2="49000" y2="42727"/>
                        <a14:foregroundMark x1="49000" y1="42727" x2="57889" y2="44848"/>
                        <a14:foregroundMark x1="50556" y1="35909" x2="57444" y2="47273"/>
                        <a14:foregroundMark x1="57444" y1="47273" x2="62667" y2="40455"/>
                        <a14:foregroundMark x1="29556" y1="17424" x2="34000" y2="14091"/>
                        <a14:foregroundMark x1="37778" y1="11667" x2="40778" y2="8333"/>
                        <a14:foregroundMark x1="26778" y1="87273" x2="29000" y2="87576"/>
                        <a14:foregroundMark x1="31000" y1="29091" x2="46111" y2="36970"/>
                        <a14:foregroundMark x1="27000" y1="26364" x2="30222" y2="28030"/>
                        <a14:foregroundMark x1="63333" y1="38333" x2="65667" y2="33939"/>
                        <a14:foregroundMark x1="66444" y1="33939" x2="67111" y2="31515"/>
                        <a14:foregroundMark x1="64667" y1="93788" x2="56889" y2="93030"/>
                        <a14:foregroundMark x1="29222" y1="25000" x2="49333" y2="40152"/>
                        <a14:foregroundMark x1="49333" y1="40152" x2="50889" y2="42121"/>
                        <a14:foregroundMark x1="53111" y1="37727" x2="59667" y2="41364"/>
                        <a14:foregroundMark x1="67667" y1="30758" x2="68889" y2="27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79" y="1285574"/>
            <a:ext cx="1854318" cy="1359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5C61E-55EF-4D3B-8006-29D804585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87" y="1294771"/>
            <a:ext cx="1741737" cy="1447225"/>
          </a:xfrm>
          <a:prstGeom prst="rect">
            <a:avLst/>
          </a:prstGeom>
        </p:spPr>
      </p:pic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4046D93-CA9D-4644-A6F4-7C00F6B7B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11" b="96806" l="2000" r="97889">
                        <a14:foregroundMark x1="33889" y1="11806" x2="40000" y2="12361"/>
                        <a14:foregroundMark x1="40000" y1="12361" x2="44889" y2="17500"/>
                        <a14:foregroundMark x1="44889" y1="17500" x2="40222" y2="21250"/>
                        <a14:foregroundMark x1="40222" y1="21250" x2="34556" y2="20694"/>
                        <a14:foregroundMark x1="34556" y1="20694" x2="33000" y2="13889"/>
                        <a14:foregroundMark x1="33000" y1="13889" x2="45222" y2="8889"/>
                        <a14:foregroundMark x1="45222" y1="8889" x2="46222" y2="12500"/>
                        <a14:foregroundMark x1="56778" y1="6111" x2="69000" y2="8194"/>
                        <a14:foregroundMark x1="69000" y1="8194" x2="73111" y2="7778"/>
                        <a14:foregroundMark x1="93000" y1="64722" x2="93111" y2="71806"/>
                        <a14:foregroundMark x1="93111" y1="71806" x2="93000" y2="65556"/>
                        <a14:foregroundMark x1="8444" y1="61528" x2="3222" y2="74167"/>
                        <a14:foregroundMark x1="3222" y1="74167" x2="7111" y2="69028"/>
                        <a14:foregroundMark x1="7111" y1="69028" x2="7111" y2="66111"/>
                        <a14:foregroundMark x1="45333" y1="83889" x2="53111" y2="85000"/>
                        <a14:foregroundMark x1="53111" y1="85000" x2="56000" y2="91389"/>
                        <a14:foregroundMark x1="56000" y1="91389" x2="50444" y2="94028"/>
                        <a14:foregroundMark x1="50444" y1="94028" x2="44222" y2="92639"/>
                        <a14:foregroundMark x1="44222" y1="92639" x2="43333" y2="85139"/>
                        <a14:foregroundMark x1="43333" y1="85139" x2="49444" y2="82639"/>
                        <a14:foregroundMark x1="49444" y1="82639" x2="49556" y2="82639"/>
                        <a14:foregroundMark x1="42333" y1="74444" x2="47556" y2="71667"/>
                        <a14:foregroundMark x1="47556" y1="71667" x2="58222" y2="76806"/>
                        <a14:foregroundMark x1="58222" y1="76806" x2="62333" y2="81667"/>
                        <a14:foregroundMark x1="62333" y1="81667" x2="58667" y2="87361"/>
                        <a14:foregroundMark x1="58667" y1="87361" x2="49111" y2="76944"/>
                        <a14:foregroundMark x1="49111" y1="76944" x2="43444" y2="78194"/>
                        <a14:foregroundMark x1="43444" y1="78194" x2="37889" y2="91806"/>
                        <a14:foregroundMark x1="37889" y1="91806" x2="41000" y2="77500"/>
                        <a14:foregroundMark x1="41000" y1="77500" x2="43556" y2="75139"/>
                        <a14:foregroundMark x1="62556" y1="85556" x2="62889" y2="93333"/>
                        <a14:foregroundMark x1="62889" y1="93333" x2="51556" y2="96806"/>
                        <a14:foregroundMark x1="51556" y1="96806" x2="61556" y2="89722"/>
                        <a14:foregroundMark x1="61556" y1="89722" x2="62111" y2="88889"/>
                        <a14:foregroundMark x1="15222" y1="68611" x2="21111" y2="66389"/>
                        <a14:foregroundMark x1="21111" y1="66389" x2="25667" y2="60139"/>
                        <a14:foregroundMark x1="25667" y1="60139" x2="20000" y2="59444"/>
                        <a14:foregroundMark x1="20000" y1="59444" x2="14333" y2="63889"/>
                        <a14:foregroundMark x1="14333" y1="63889" x2="11778" y2="70000"/>
                        <a14:foregroundMark x1="11778" y1="70000" x2="17667" y2="71806"/>
                        <a14:foregroundMark x1="17667" y1="71806" x2="27556" y2="63056"/>
                        <a14:foregroundMark x1="27556" y1="60139" x2="32778" y2="63472"/>
                        <a14:foregroundMark x1="32778" y1="63472" x2="29111" y2="70278"/>
                        <a14:foregroundMark x1="29111" y1="70278" x2="23556" y2="72083"/>
                        <a14:foregroundMark x1="23556" y1="72083" x2="29111" y2="66806"/>
                        <a14:foregroundMark x1="29111" y1="66806" x2="29111" y2="58889"/>
                        <a14:foregroundMark x1="29111" y1="58889" x2="31000" y2="59167"/>
                        <a14:foregroundMark x1="68556" y1="56528" x2="68778" y2="64028"/>
                        <a14:foregroundMark x1="68778" y1="64028" x2="71222" y2="71389"/>
                        <a14:foregroundMark x1="71222" y1="71389" x2="75667" y2="75972"/>
                        <a14:foregroundMark x1="75667" y1="75972" x2="81333" y2="75972"/>
                        <a14:foregroundMark x1="81333" y1="75972" x2="86889" y2="75278"/>
                        <a14:foregroundMark x1="86889" y1="75278" x2="92333" y2="71806"/>
                        <a14:foregroundMark x1="92333" y1="71806" x2="89556" y2="65000"/>
                        <a14:foregroundMark x1="89556" y1="65000" x2="78889" y2="58472"/>
                        <a14:foregroundMark x1="78889" y1="58472" x2="68556" y2="56806"/>
                        <a14:foregroundMark x1="63556" y1="64861" x2="68000" y2="65833"/>
                        <a14:foregroundMark x1="36111" y1="65139" x2="31000" y2="68056"/>
                        <a14:foregroundMark x1="31000" y1="68056" x2="30556" y2="72222"/>
                        <a14:foregroundMark x1="2333" y1="71111" x2="2333" y2="75972"/>
                        <a14:foregroundMark x1="97000" y1="72083" x2="97889" y2="75833"/>
                        <a14:foregroundMark x1="30444" y1="6806" x2="48000" y2="4583"/>
                        <a14:foregroundMark x1="48000" y1="4583" x2="48333" y2="4028"/>
                        <a14:foregroundMark x1="63556" y1="1944" x2="58111" y2="4583"/>
                        <a14:foregroundMark x1="58111" y1="4583" x2="55778" y2="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825" y="1365672"/>
            <a:ext cx="1932123" cy="1263628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C4D72E-9AB1-497D-9892-A791BD8D9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15" y="1365672"/>
            <a:ext cx="2221256" cy="1224035"/>
          </a:xfrm>
          <a:prstGeom prst="rect">
            <a:avLst/>
          </a:prstGeom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5C75EF5-A0F7-48CF-A704-00021FC487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26" y="3790171"/>
            <a:ext cx="1123517" cy="1478360"/>
          </a:xfrm>
          <a:prstGeom prst="rect">
            <a:avLst/>
          </a:prstGeom>
        </p:spPr>
      </p:pic>
      <p:pic>
        <p:nvPicPr>
          <p:cNvPr id="12" name="Picture 1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80B45F3-1764-409F-9502-7D8CD534D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34" y="3632253"/>
            <a:ext cx="1291921" cy="1636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DD362E-9864-44C2-BCAC-9D3DE2B01E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629" y="2661941"/>
            <a:ext cx="1679930" cy="961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8FF840-BB1F-43E3-A1AA-E0D3204EB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19" y="2741932"/>
            <a:ext cx="1679930" cy="961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D5C92-C58F-4E6F-AAAB-0EC4B2E1A229}"/>
              </a:ext>
            </a:extLst>
          </p:cNvPr>
          <p:cNvSpPr txBox="1"/>
          <p:nvPr/>
        </p:nvSpPr>
        <p:spPr>
          <a:xfrm>
            <a:off x="2693368" y="266363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24B99-9D81-418E-BB24-00F247438ADA}"/>
              </a:ext>
            </a:extLst>
          </p:cNvPr>
          <p:cNvSpPr txBox="1"/>
          <p:nvPr/>
        </p:nvSpPr>
        <p:spPr>
          <a:xfrm>
            <a:off x="8244599" y="271342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D3387-E58F-434C-9B10-F78601084A48}"/>
              </a:ext>
            </a:extLst>
          </p:cNvPr>
          <p:cNvSpPr txBox="1"/>
          <p:nvPr/>
        </p:nvSpPr>
        <p:spPr>
          <a:xfrm>
            <a:off x="3622986" y="886401"/>
            <a:ext cx="92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Teacher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DC998-8FFD-4E47-B5FC-62BE5DAB1785}"/>
              </a:ext>
            </a:extLst>
          </p:cNvPr>
          <p:cNvSpPr txBox="1"/>
          <p:nvPr/>
        </p:nvSpPr>
        <p:spPr>
          <a:xfrm>
            <a:off x="6389029" y="1010107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A5CDA-A60B-4BD6-9D0C-0DC72B71551A}"/>
              </a:ext>
            </a:extLst>
          </p:cNvPr>
          <p:cNvSpPr txBox="1"/>
          <p:nvPr/>
        </p:nvSpPr>
        <p:spPr>
          <a:xfrm>
            <a:off x="9059362" y="1003073"/>
            <a:ext cx="125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8AB3B4-079C-4947-A217-F580828F05A9}"/>
              </a:ext>
            </a:extLst>
          </p:cNvPr>
          <p:cNvSpPr txBox="1"/>
          <p:nvPr/>
        </p:nvSpPr>
        <p:spPr>
          <a:xfrm>
            <a:off x="1683630" y="851949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801B4-B02F-45EB-BB4C-9BA9AD3D0181}"/>
              </a:ext>
            </a:extLst>
          </p:cNvPr>
          <p:cNvSpPr txBox="1"/>
          <p:nvPr/>
        </p:nvSpPr>
        <p:spPr>
          <a:xfrm>
            <a:off x="1399893" y="430847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D057A4-3BC1-4A3E-90E6-0A1DACCB366A}"/>
              </a:ext>
            </a:extLst>
          </p:cNvPr>
          <p:cNvSpPr txBox="1"/>
          <p:nvPr/>
        </p:nvSpPr>
        <p:spPr>
          <a:xfrm>
            <a:off x="9091243" y="4312621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53679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  <p:bldP spid="16" grpId="0"/>
      <p:bldP spid="18" grpId="0"/>
      <p:bldP spid="20" grpId="0"/>
      <p:bldP spid="21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4E8218-3D0D-400A-8DAD-7257475ADB9C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81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How Algorithmic Bias is impacting Society?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DCD4F4-9E23-4DBD-BC79-EAFF6BB0A80C}"/>
              </a:ext>
            </a:extLst>
          </p:cNvPr>
          <p:cNvGrpSpPr/>
          <p:nvPr/>
        </p:nvGrpSpPr>
        <p:grpSpPr>
          <a:xfrm>
            <a:off x="647698" y="861193"/>
            <a:ext cx="5314951" cy="4748708"/>
            <a:chOff x="647698" y="861192"/>
            <a:chExt cx="5314951" cy="546419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71D40CD-07AF-428F-8FB2-C6D349FADA26}"/>
                </a:ext>
              </a:extLst>
            </p:cNvPr>
            <p:cNvSpPr/>
            <p:nvPr/>
          </p:nvSpPr>
          <p:spPr>
            <a:xfrm>
              <a:off x="647698" y="861192"/>
              <a:ext cx="5314951" cy="5464199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A close up of a newspaper&#10;&#10;Description generated with high confidence">
              <a:extLst>
                <a:ext uri="{FF2B5EF4-FFF2-40B4-BE49-F238E27FC236}">
                  <a16:creationId xmlns:a16="http://schemas.microsoft.com/office/drawing/2014/main" id="{0DD0A692-BA53-4660-A725-50F8529BE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969" y="1530531"/>
              <a:ext cx="2025386" cy="1517950"/>
            </a:xfrm>
            <a:prstGeom prst="rect">
              <a:avLst/>
            </a:prstGeom>
          </p:spPr>
        </p:pic>
        <p:pic>
          <p:nvPicPr>
            <p:cNvPr id="12" name="Picture 11" descr="A close up of a device&#10;&#10;Description generated with very high confidence">
              <a:extLst>
                <a:ext uri="{FF2B5EF4-FFF2-40B4-BE49-F238E27FC236}">
                  <a16:creationId xmlns:a16="http://schemas.microsoft.com/office/drawing/2014/main" id="{C22B9BD1-42EA-4C93-B639-D339D3D9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47" y="4846517"/>
              <a:ext cx="1911718" cy="1272162"/>
            </a:xfrm>
            <a:prstGeom prst="rect">
              <a:avLst/>
            </a:prstGeom>
          </p:spPr>
        </p:pic>
        <p:pic>
          <p:nvPicPr>
            <p:cNvPr id="16" name="Picture 15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9971A4F0-2B1E-4C9A-97E7-2924BC9CC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9962" y="3255503"/>
              <a:ext cx="1994346" cy="1384302"/>
            </a:xfrm>
            <a:prstGeom prst="rect">
              <a:avLst/>
            </a:prstGeom>
          </p:spPr>
        </p:pic>
        <p:pic>
          <p:nvPicPr>
            <p:cNvPr id="20" name="Picture 19" descr="A sign on the side of a building&#10;&#10;Description generated with very high confidence">
              <a:extLst>
                <a:ext uri="{FF2B5EF4-FFF2-40B4-BE49-F238E27FC236}">
                  <a16:creationId xmlns:a16="http://schemas.microsoft.com/office/drawing/2014/main" id="{19BB7EB1-6A96-4977-B2A1-8F170195E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060" y="1530531"/>
              <a:ext cx="1842561" cy="1451905"/>
            </a:xfrm>
            <a:prstGeom prst="rect">
              <a:avLst/>
            </a:prstGeom>
          </p:spPr>
        </p:pic>
        <p:pic>
          <p:nvPicPr>
            <p:cNvPr id="22" name="Picture 21" descr="A close up of a piece of paper&#10;&#10;Description generated with very high confidence">
              <a:extLst>
                <a:ext uri="{FF2B5EF4-FFF2-40B4-BE49-F238E27FC236}">
                  <a16:creationId xmlns:a16="http://schemas.microsoft.com/office/drawing/2014/main" id="{490C203E-1611-413E-ADDF-689A61234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009" y="4846827"/>
              <a:ext cx="1994346" cy="133154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5D055F-1BDF-42E3-9F94-E9D30B35E302}"/>
                </a:ext>
              </a:extLst>
            </p:cNvPr>
            <p:cNvGrpSpPr/>
            <p:nvPr/>
          </p:nvGrpSpPr>
          <p:grpSpPr>
            <a:xfrm>
              <a:off x="1119903" y="3255503"/>
              <a:ext cx="1911718" cy="1384303"/>
              <a:chOff x="1149621" y="4031822"/>
              <a:chExt cx="2407445" cy="1928338"/>
            </a:xfrm>
          </p:grpSpPr>
          <p:pic>
            <p:nvPicPr>
              <p:cNvPr id="18" name="Picture 17" descr="A person sitting at a train station next to a window&#10;&#10;Description generated with high confidence">
                <a:extLst>
                  <a:ext uri="{FF2B5EF4-FFF2-40B4-BE49-F238E27FC236}">
                    <a16:creationId xmlns:a16="http://schemas.microsoft.com/office/drawing/2014/main" id="{32EE6DDC-C4A0-4E95-910A-228D08B01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621" y="4031822"/>
                <a:ext cx="2407445" cy="160496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73D1784-A8BC-49B9-B6A3-DDAB23AC91B2}"/>
                  </a:ext>
                </a:extLst>
              </p:cNvPr>
              <p:cNvSpPr txBox="1"/>
              <p:nvPr/>
            </p:nvSpPr>
            <p:spPr>
              <a:xfrm>
                <a:off x="1699243" y="5652383"/>
                <a:ext cx="9589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Recidivism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4F98B6-7B69-409B-AF5E-0515A28AFE74}"/>
                </a:ext>
              </a:extLst>
            </p:cNvPr>
            <p:cNvSpPr txBox="1"/>
            <p:nvPr/>
          </p:nvSpPr>
          <p:spPr>
            <a:xfrm>
              <a:off x="2317862" y="962025"/>
              <a:ext cx="2177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Allocative Harms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9D00608-AFA6-4F4E-98CD-16F2828ED43A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Algorithms are trying to replicate the bias encoded in data</a:t>
            </a:r>
          </a:p>
        </p:txBody>
      </p:sp>
      <p:pic>
        <p:nvPicPr>
          <p:cNvPr id="32" name="Picture 3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4442B58-A1F5-4CC3-BE04-F3B0D7248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52CF12-08E9-4846-A976-EE8B9E37812C}"/>
              </a:ext>
            </a:extLst>
          </p:cNvPr>
          <p:cNvGrpSpPr/>
          <p:nvPr/>
        </p:nvGrpSpPr>
        <p:grpSpPr>
          <a:xfrm>
            <a:off x="6117352" y="823434"/>
            <a:ext cx="5314951" cy="4748708"/>
            <a:chOff x="6117352" y="823434"/>
            <a:chExt cx="5314951" cy="474870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18D665A-D858-4407-A5AD-6C27A557AE1A}"/>
                </a:ext>
              </a:extLst>
            </p:cNvPr>
            <p:cNvSpPr/>
            <p:nvPr/>
          </p:nvSpPr>
          <p:spPr>
            <a:xfrm>
              <a:off x="6117352" y="823434"/>
              <a:ext cx="5314951" cy="4748708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F41526-B67C-47A8-8BE4-ABC8729AC8B1}"/>
                </a:ext>
              </a:extLst>
            </p:cNvPr>
            <p:cNvSpPr txBox="1"/>
            <p:nvPr/>
          </p:nvSpPr>
          <p:spPr>
            <a:xfrm>
              <a:off x="7546102" y="962025"/>
              <a:ext cx="2457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Representation Harms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F2B874-5F20-4054-AFAA-D6A7457B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530" y="3644052"/>
              <a:ext cx="4964593" cy="1641259"/>
            </a:xfrm>
            <a:prstGeom prst="rect">
              <a:avLst/>
            </a:prstGeom>
          </p:spPr>
        </p:pic>
        <p:pic>
          <p:nvPicPr>
            <p:cNvPr id="5" name="Picture 4" descr="A picture containing photo, showing, different&#10;&#10;Description generated with very high confidence">
              <a:extLst>
                <a:ext uri="{FF2B5EF4-FFF2-40B4-BE49-F238E27FC236}">
                  <a16:creationId xmlns:a16="http://schemas.microsoft.com/office/drawing/2014/main" id="{7B78CBA4-D2C5-47CF-B2D5-7827B17E2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280" y="1360218"/>
              <a:ext cx="3003279" cy="2130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5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2" y="1028798"/>
            <a:ext cx="5891377" cy="52551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In the media …</a:t>
            </a:r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A72C911-0304-47ED-88EA-8D819DCB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0" y="3365493"/>
            <a:ext cx="6441469" cy="1354924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6D66D5F-5AF0-4437-A4B0-3E0B244DA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98" y="4711583"/>
            <a:ext cx="3538733" cy="1037615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8469EE-03CE-4AFD-BF2F-DC561C334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72" y="1185764"/>
            <a:ext cx="5886190" cy="866775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E597E4-E96F-4B92-8332-E21FE71E0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32" y="3572841"/>
            <a:ext cx="4278193" cy="524223"/>
          </a:xfrm>
          <a:prstGeom prst="rect">
            <a:avLst/>
          </a:prstGeom>
        </p:spPr>
      </p:pic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46BAAC-521A-4294-BABE-D1CC3CBE30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46" y="4365706"/>
            <a:ext cx="8061352" cy="1043515"/>
          </a:xfrm>
          <a:prstGeom prst="rect">
            <a:avLst/>
          </a:prstGeom>
        </p:spPr>
      </p:pic>
      <p:pic>
        <p:nvPicPr>
          <p:cNvPr id="14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C27DB76-E05B-4F98-8926-2017FEB98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47" y="2375932"/>
            <a:ext cx="7097221" cy="10315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18B162-C954-426A-9EEF-5D4FFF4C81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13" y="5237129"/>
            <a:ext cx="5251574" cy="1014058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92EC03-0E3D-42D7-961D-2E88556333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4" y="2739153"/>
            <a:ext cx="6765759" cy="1780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821527-B507-4E4C-9302-DB70B8118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48" y="2123108"/>
            <a:ext cx="6134100" cy="23526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898393-1800-4A59-AFAC-28AEB1DD0D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79" y="1924999"/>
            <a:ext cx="5095875" cy="86677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5510287-1E51-4576-AA8B-D9F0AFEF8B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99" y="1206379"/>
            <a:ext cx="6439316" cy="2085401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48F09A-E204-42E9-BD80-B41AB576BE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95" y="2409593"/>
            <a:ext cx="5194044" cy="3087255"/>
          </a:xfrm>
          <a:prstGeom prst="rect">
            <a:avLst/>
          </a:prstGeom>
        </p:spPr>
      </p:pic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Sentiment Analysis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16DB1C-8CEB-4E47-BFE9-CADE1187E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36" y="978708"/>
            <a:ext cx="7182129" cy="4570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92E1F-6AA9-4AED-9545-E1A3F73F62A5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Google’s sentiment analysis API biased against religious &amp; ethnic minorities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3569D-1CA4-4654-9DCE-5A1C83CCEE8B}"/>
              </a:ext>
            </a:extLst>
          </p:cNvPr>
          <p:cNvSpPr/>
          <p:nvPr/>
        </p:nvSpPr>
        <p:spPr>
          <a:xfrm>
            <a:off x="753207" y="6448903"/>
            <a:ext cx="6940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https://motherboard.vice.com/en_us/article/j5jmj8/google-artificial-intelligence-bias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299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Chatbot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B5814-B791-4380-9770-852FAB78A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471" y="1008869"/>
            <a:ext cx="5972175" cy="4668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7EBB0C-F78E-4A98-853F-459885AEC6D6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Twitter taught Microsoft’s chatbot Tay to be racist in less than a day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653360-ACB8-4A99-B400-346F7A469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02" y="2189991"/>
            <a:ext cx="5425440" cy="2499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2CFFB0-1A53-4239-8A7D-2D70592AC779}"/>
              </a:ext>
            </a:extLst>
          </p:cNvPr>
          <p:cNvSpPr/>
          <p:nvPr/>
        </p:nvSpPr>
        <p:spPr>
          <a:xfrm>
            <a:off x="753207" y="6448903"/>
            <a:ext cx="6940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https://www.theverge.com/2016/3/24/11297050/tay-microsoft-chatbot-racist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73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4"/>
            <a:ext cx="10772775" cy="961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Machine Translation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50D818-76A8-467D-A460-D2B5559DBEEA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Google Translate is Gender Biased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E0698-9117-4B80-BBE3-3381EF71A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6" y="1231210"/>
            <a:ext cx="9353468" cy="3815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40BEC7-79B3-47B2-B0B8-83C7DF612FA7}"/>
              </a:ext>
            </a:extLst>
          </p:cNvPr>
          <p:cNvSpPr/>
          <p:nvPr/>
        </p:nvSpPr>
        <p:spPr>
          <a:xfrm>
            <a:off x="463840" y="6347119"/>
            <a:ext cx="82981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https://qz.com/1141122/google-translates-gender-bias-pairs-he-with-hardworking-and-she-with-lazy-and-other-examples/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729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CD2134-703D-45AB-8788-7949E9E26341}"/>
              </a:ext>
            </a:extLst>
          </p:cNvPr>
          <p:cNvSpPr txBox="1">
            <a:spLocks/>
          </p:cNvSpPr>
          <p:nvPr/>
        </p:nvSpPr>
        <p:spPr>
          <a:xfrm>
            <a:off x="647698" y="142695"/>
            <a:ext cx="10772775" cy="693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Hiring</a:t>
            </a:r>
          </a:p>
        </p:txBody>
      </p:sp>
      <p:pic>
        <p:nvPicPr>
          <p:cNvPr id="17" name="Picture 1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9D0B29-B354-4048-AD4D-DAB24FE8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376" y="6328400"/>
            <a:ext cx="2223771" cy="4282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50D818-76A8-467D-A460-D2B5559DBEEA}"/>
              </a:ext>
            </a:extLst>
          </p:cNvPr>
          <p:cNvSpPr/>
          <p:nvPr/>
        </p:nvSpPr>
        <p:spPr>
          <a:xfrm>
            <a:off x="0" y="5676901"/>
            <a:ext cx="12192000" cy="5242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Amazon scraps secret AI recruiting tool that showed bias against women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0BEC7-79B3-47B2-B0B8-83C7DF612FA7}"/>
              </a:ext>
            </a:extLst>
          </p:cNvPr>
          <p:cNvSpPr/>
          <p:nvPr/>
        </p:nvSpPr>
        <p:spPr>
          <a:xfrm>
            <a:off x="463840" y="6347119"/>
            <a:ext cx="8298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https://www.reuters.com/article/us-amazon-com-jobs-automation-insight/amazon-scraps-secret-ai-recruiting-tool-that-showed-bias-against-women-idUSKCN1MK08G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CD444-8C3C-4DA8-A69C-35BB283E9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" y="836305"/>
            <a:ext cx="1133094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6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37242</TotalTime>
  <Words>2238</Words>
  <Application>Microsoft Office PowerPoint</Application>
  <PresentationFormat>Widescreen</PresentationFormat>
  <Paragraphs>420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WordBias An Interactive Visual tool for exploring Intersectional Social biases encoded in Word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Fairness &amp; Transparency in Algorithmic Decision Making</dc:title>
  <dc:creator>bhavya ghai</dc:creator>
  <cp:lastModifiedBy>bhavya ghai</cp:lastModifiedBy>
  <cp:revision>644</cp:revision>
  <dcterms:created xsi:type="dcterms:W3CDTF">2018-08-07T14:06:47Z</dcterms:created>
  <dcterms:modified xsi:type="dcterms:W3CDTF">2020-06-29T10:31:35Z</dcterms:modified>
</cp:coreProperties>
</file>